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2.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3.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4.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90" r:id="rId2"/>
    <p:sldId id="413" r:id="rId3"/>
    <p:sldId id="419" r:id="rId4"/>
    <p:sldId id="414" r:id="rId5"/>
    <p:sldId id="418" r:id="rId6"/>
    <p:sldId id="525" r:id="rId7"/>
    <p:sldId id="545" r:id="rId8"/>
    <p:sldId id="548" r:id="rId9"/>
    <p:sldId id="578" r:id="rId10"/>
    <p:sldId id="479" r:id="rId11"/>
    <p:sldId id="402" r:id="rId12"/>
    <p:sldId id="476" r:id="rId13"/>
    <p:sldId id="359" r:id="rId14"/>
    <p:sldId id="361" r:id="rId15"/>
    <p:sldId id="303" r:id="rId16"/>
    <p:sldId id="429" r:id="rId17"/>
    <p:sldId id="519" r:id="rId18"/>
    <p:sldId id="516" r:id="rId19"/>
    <p:sldId id="549" r:id="rId20"/>
    <p:sldId id="486" r:id="rId21"/>
    <p:sldId id="592" r:id="rId22"/>
    <p:sldId id="550" r:id="rId23"/>
    <p:sldId id="555" r:id="rId24"/>
    <p:sldId id="558" r:id="rId25"/>
    <p:sldId id="557" r:id="rId26"/>
    <p:sldId id="559" r:id="rId27"/>
    <p:sldId id="503" r:id="rId28"/>
    <p:sldId id="554" r:id="rId29"/>
    <p:sldId id="507" r:id="rId30"/>
    <p:sldId id="512" r:id="rId31"/>
    <p:sldId id="518" r:id="rId32"/>
    <p:sldId id="515" r:id="rId33"/>
    <p:sldId id="514" r:id="rId34"/>
    <p:sldId id="589" r:id="rId35"/>
    <p:sldId id="590" r:id="rId36"/>
    <p:sldId id="443" r:id="rId37"/>
    <p:sldId id="482" r:id="rId38"/>
    <p:sldId id="526" r:id="rId39"/>
    <p:sldId id="527" r:id="rId40"/>
    <p:sldId id="499" r:id="rId41"/>
    <p:sldId id="520" r:id="rId42"/>
    <p:sldId id="593" r:id="rId43"/>
    <p:sldId id="566" r:id="rId44"/>
    <p:sldId id="577" r:id="rId45"/>
    <p:sldId id="567" r:id="rId46"/>
    <p:sldId id="568" r:id="rId47"/>
    <p:sldId id="594" r:id="rId48"/>
    <p:sldId id="569" r:id="rId49"/>
    <p:sldId id="570" r:id="rId50"/>
    <p:sldId id="571" r:id="rId51"/>
    <p:sldId id="572" r:id="rId52"/>
    <p:sldId id="595" r:id="rId53"/>
    <p:sldId id="408" r:id="rId54"/>
    <p:sldId id="532" r:id="rId55"/>
    <p:sldId id="393" r:id="rId56"/>
    <p:sldId id="602" r:id="rId57"/>
    <p:sldId id="603" r:id="rId58"/>
    <p:sldId id="605" r:id="rId59"/>
    <p:sldId id="533" r:id="rId60"/>
    <p:sldId id="537" r:id="rId61"/>
    <p:sldId id="596" r:id="rId62"/>
    <p:sldId id="439" r:id="rId63"/>
    <p:sldId id="534" r:id="rId64"/>
    <p:sldId id="535" r:id="rId65"/>
    <p:sldId id="536" r:id="rId66"/>
    <p:sldId id="351" r:id="rId67"/>
    <p:sldId id="373" r:id="rId68"/>
    <p:sldId id="375" r:id="rId69"/>
    <p:sldId id="343" r:id="rId70"/>
    <p:sldId id="599" r:id="rId71"/>
    <p:sldId id="597" r:id="rId72"/>
    <p:sldId id="600" r:id="rId73"/>
    <p:sldId id="598" r:id="rId74"/>
    <p:sldId id="601" r:id="rId75"/>
    <p:sldId id="273" r:id="rId76"/>
    <p:sldId id="591" r:id="rId77"/>
    <p:sldId id="587" r:id="rId78"/>
    <p:sldId id="588" r:id="rId79"/>
    <p:sldId id="579" r:id="rId80"/>
    <p:sldId id="580" r:id="rId81"/>
    <p:sldId id="581" r:id="rId82"/>
    <p:sldId id="582" r:id="rId83"/>
    <p:sldId id="583" r:id="rId84"/>
    <p:sldId id="584" r:id="rId85"/>
    <p:sldId id="585" r:id="rId86"/>
    <p:sldId id="586" r:id="rId87"/>
    <p:sldId id="573" r:id="rId88"/>
    <p:sldId id="574" r:id="rId89"/>
    <p:sldId id="575" r:id="rId90"/>
    <p:sldId id="560" r:id="rId91"/>
    <p:sldId id="561" r:id="rId92"/>
    <p:sldId id="562" r:id="rId93"/>
    <p:sldId id="551" r:id="rId94"/>
    <p:sldId id="552" r:id="rId95"/>
    <p:sldId id="553" r:id="rId96"/>
    <p:sldId id="546" r:id="rId97"/>
    <p:sldId id="529" r:id="rId98"/>
    <p:sldId id="524" r:id="rId99"/>
    <p:sldId id="500" r:id="rId100"/>
    <p:sldId id="501" r:id="rId101"/>
    <p:sldId id="502" r:id="rId102"/>
    <p:sldId id="466" r:id="rId103"/>
    <p:sldId id="474" r:id="rId104"/>
    <p:sldId id="467" r:id="rId105"/>
    <p:sldId id="468" r:id="rId106"/>
    <p:sldId id="469" r:id="rId107"/>
    <p:sldId id="470" r:id="rId108"/>
    <p:sldId id="441" r:id="rId109"/>
    <p:sldId id="440" r:id="rId110"/>
    <p:sldId id="433" r:id="rId111"/>
    <p:sldId id="405" r:id="rId112"/>
    <p:sldId id="412" r:id="rId113"/>
    <p:sldId id="403" r:id="rId114"/>
    <p:sldId id="404" r:id="rId115"/>
    <p:sldId id="398" r:id="rId116"/>
    <p:sldId id="396" r:id="rId117"/>
    <p:sldId id="394" r:id="rId118"/>
    <p:sldId id="434" r:id="rId119"/>
    <p:sldId id="438" r:id="rId120"/>
    <p:sldId id="436" r:id="rId121"/>
    <p:sldId id="395" r:id="rId122"/>
    <p:sldId id="320" r:id="rId123"/>
    <p:sldId id="386" r:id="rId124"/>
    <p:sldId id="387" r:id="rId125"/>
    <p:sldId id="388" r:id="rId126"/>
    <p:sldId id="385" r:id="rId127"/>
    <p:sldId id="380" r:id="rId128"/>
    <p:sldId id="367" r:id="rId129"/>
    <p:sldId id="406" r:id="rId130"/>
    <p:sldId id="407" r:id="rId131"/>
    <p:sldId id="358" r:id="rId132"/>
    <p:sldId id="321" r:id="rId133"/>
    <p:sldId id="421" r:id="rId134"/>
    <p:sldId id="322" r:id="rId135"/>
    <p:sldId id="323" r:id="rId136"/>
    <p:sldId id="309" r:id="rId137"/>
    <p:sldId id="324" r:id="rId138"/>
    <p:sldId id="353" r:id="rId139"/>
    <p:sldId id="420" r:id="rId140"/>
    <p:sldId id="430" r:id="rId141"/>
    <p:sldId id="431" r:id="rId142"/>
    <p:sldId id="432" r:id="rId143"/>
    <p:sldId id="370" r:id="rId144"/>
    <p:sldId id="368" r:id="rId145"/>
    <p:sldId id="354"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418"/>
            <p14:sldId id="525"/>
            <p14:sldId id="545"/>
            <p14:sldId id="548"/>
            <p14:sldId id="578"/>
            <p14:sldId id="479"/>
            <p14:sldId id="402"/>
            <p14:sldId id="476"/>
            <p14:sldId id="359"/>
            <p14:sldId id="361"/>
            <p14:sldId id="303"/>
            <p14:sldId id="429"/>
            <p14:sldId id="519"/>
            <p14:sldId id="516"/>
            <p14:sldId id="549"/>
            <p14:sldId id="486"/>
            <p14:sldId id="592"/>
            <p14:sldId id="550"/>
            <p14:sldId id="555"/>
            <p14:sldId id="558"/>
            <p14:sldId id="557"/>
            <p14:sldId id="559"/>
            <p14:sldId id="503"/>
            <p14:sldId id="554"/>
            <p14:sldId id="507"/>
            <p14:sldId id="512"/>
            <p14:sldId id="518"/>
            <p14:sldId id="515"/>
            <p14:sldId id="514"/>
            <p14:sldId id="589"/>
            <p14:sldId id="590"/>
            <p14:sldId id="443"/>
            <p14:sldId id="482"/>
            <p14:sldId id="526"/>
            <p14:sldId id="527"/>
            <p14:sldId id="499"/>
            <p14:sldId id="520"/>
            <p14:sldId id="593"/>
            <p14:sldId id="566"/>
            <p14:sldId id="577"/>
            <p14:sldId id="567"/>
            <p14:sldId id="568"/>
            <p14:sldId id="594"/>
            <p14:sldId id="569"/>
            <p14:sldId id="570"/>
            <p14:sldId id="571"/>
            <p14:sldId id="572"/>
            <p14:sldId id="595"/>
            <p14:sldId id="408"/>
            <p14:sldId id="532"/>
            <p14:sldId id="393"/>
            <p14:sldId id="602"/>
            <p14:sldId id="603"/>
            <p14:sldId id="605"/>
            <p14:sldId id="533"/>
            <p14:sldId id="537"/>
            <p14:sldId id="596"/>
            <p14:sldId id="439"/>
            <p14:sldId id="534"/>
            <p14:sldId id="535"/>
            <p14:sldId id="536"/>
            <p14:sldId id="351"/>
            <p14:sldId id="373"/>
            <p14:sldId id="375"/>
            <p14:sldId id="343"/>
            <p14:sldId id="599"/>
            <p14:sldId id="597"/>
            <p14:sldId id="600"/>
            <p14:sldId id="598"/>
            <p14:sldId id="601"/>
            <p14:sldId id="273"/>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F7CA3-2E9E-40E0-BA1C-9EEFEAC636F0}" v="9" dt="2018-08-03T13:49:29.113"/>
    <p1510:client id="{2EE5DFBB-FC32-F2E8-6AF2-0C23FFFB3028}" v="11" dt="2018-08-09T20:46:41.248"/>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86"/>
    <p:restoredTop sz="91758"/>
  </p:normalViewPr>
  <p:slideViewPr>
    <p:cSldViewPr snapToGrid="0">
      <p:cViewPr>
        <p:scale>
          <a:sx n="100" d="100"/>
          <a:sy n="100" d="100"/>
        </p:scale>
        <p:origin x="312" y="41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heme" Target="theme/theme1.xml"/><Relationship Id="rId151" Type="http://schemas.openxmlformats.org/officeDocument/2006/relationships/tableStyles" Target="tableStyles.xml"/><Relationship Id="rId152"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notesMaster" Target="notesMasters/notesMaster1.xml"/><Relationship Id="rId148" Type="http://schemas.openxmlformats.org/officeDocument/2006/relationships/presProps" Target="presProps.xml"/><Relationship Id="rId149"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4" Type="http://schemas.openxmlformats.org/officeDocument/2006/relationships/chartUserShapes" Target="../drawings/drawing4.xml"/><Relationship Id="rId1" Type="http://schemas.microsoft.com/office/2011/relationships/chartStyle" Target="style10.xml"/><Relationship Id="rId2" Type="http://schemas.microsoft.com/office/2011/relationships/chartColorStyle" Target="colors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4" Type="http://schemas.openxmlformats.org/officeDocument/2006/relationships/chartUserShapes" Target="../drawings/drawing5.xml"/><Relationship Id="rId1" Type="http://schemas.microsoft.com/office/2011/relationships/chartStyle" Target="style11.xml"/><Relationship Id="rId2" Type="http://schemas.microsoft.com/office/2011/relationships/chartColorStyle" Target="colors1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amesB/Google%20Drive/Graduate%20School/Self_JamesTBrown/GitHub/Lipid_Quantification/Data/respir_pupa%20data.xlsx" TargetMode="External"/><Relationship Id="rId4" Type="http://schemas.openxmlformats.org/officeDocument/2006/relationships/chartUserShapes" Target="../drawings/drawing1.xm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2.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4" Type="http://schemas.openxmlformats.org/officeDocument/2006/relationships/chartUserShapes" Target="../drawings/drawing3.xml"/><Relationship Id="rId1" Type="http://schemas.microsoft.com/office/2011/relationships/chartStyle" Target="style9.xml"/><Relationship Id="rId2"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680206832"/>
        <c:axId val="680215264"/>
      </c:lineChart>
      <c:catAx>
        <c:axId val="6802068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80215264"/>
        <c:crosses val="autoZero"/>
        <c:auto val="1"/>
        <c:lblAlgn val="ctr"/>
        <c:lblOffset val="100"/>
        <c:noMultiLvlLbl val="0"/>
      </c:catAx>
      <c:valAx>
        <c:axId val="68021526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80206832"/>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714009024"/>
        <c:axId val="715147200"/>
      </c:lineChart>
      <c:catAx>
        <c:axId val="71400902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715147200"/>
        <c:crosses val="autoZero"/>
        <c:auto val="1"/>
        <c:lblAlgn val="ctr"/>
        <c:lblOffset val="100"/>
        <c:noMultiLvlLbl val="0"/>
      </c:catAx>
      <c:valAx>
        <c:axId val="71514720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1400902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715647552"/>
        <c:axId val="715655984"/>
      </c:lineChart>
      <c:catAx>
        <c:axId val="7156475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715655984"/>
        <c:crosses val="autoZero"/>
        <c:auto val="1"/>
        <c:lblAlgn val="ctr"/>
        <c:lblOffset val="100"/>
        <c:noMultiLvlLbl val="0"/>
      </c:catAx>
      <c:valAx>
        <c:axId val="71565598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15647552"/>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Percent Pupation by End of Treatment</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837254089369"/>
          <c:y val="0.12640384717011"/>
          <c:w val="0.846298968820848"/>
          <c:h val="0.7726750515246"/>
        </c:manualLayout>
      </c:layout>
      <c:barChart>
        <c:barDir val="col"/>
        <c:grouping val="clustered"/>
        <c:varyColors val="0"/>
        <c:ser>
          <c:idx val="0"/>
          <c:order val="0"/>
          <c:tx>
            <c:strRef>
              <c:f>Sheet2!$A$2</c:f>
              <c:strCache>
                <c:ptCount val="1"/>
                <c:pt idx="0">
                  <c:v>Short Day</c:v>
                </c:pt>
              </c:strCache>
            </c:strRef>
          </c:tx>
          <c:spPr>
            <a:solidFill>
              <a:schemeClr val="accent6">
                <a:lumMod val="75000"/>
              </a:schemeClr>
            </a:solidFill>
            <a:ln>
              <a:noFill/>
            </a:ln>
            <a:effectLst/>
          </c:spPr>
          <c:invertIfNegative val="0"/>
          <c:cat>
            <c:strRef>
              <c:f>Sheet2!$B$1:$C$1</c:f>
              <c:strCache>
                <c:ptCount val="2"/>
                <c:pt idx="0">
                  <c:v>Diapause</c:v>
                </c:pt>
                <c:pt idx="1">
                  <c:v>Non Diapause</c:v>
                </c:pt>
              </c:strCache>
            </c:strRef>
          </c:cat>
          <c:val>
            <c:numRef>
              <c:f>Sheet2!$B$2:$C$2</c:f>
              <c:numCache>
                <c:formatCode>General</c:formatCode>
                <c:ptCount val="2"/>
                <c:pt idx="0">
                  <c:v>0.56</c:v>
                </c:pt>
                <c:pt idx="1">
                  <c:v>1.0</c:v>
                </c:pt>
              </c:numCache>
            </c:numRef>
          </c:val>
        </c:ser>
        <c:ser>
          <c:idx val="1"/>
          <c:order val="1"/>
          <c:tx>
            <c:strRef>
              <c:f>Sheet2!$A$3</c:f>
              <c:strCache>
                <c:ptCount val="1"/>
                <c:pt idx="0">
                  <c:v>Long Day</c:v>
                </c:pt>
              </c:strCache>
            </c:strRef>
          </c:tx>
          <c:spPr>
            <a:solidFill>
              <a:schemeClr val="accent4">
                <a:lumMod val="75000"/>
              </a:schemeClr>
            </a:solidFill>
            <a:ln>
              <a:noFill/>
            </a:ln>
            <a:effectLst/>
          </c:spPr>
          <c:invertIfNegative val="0"/>
          <c:cat>
            <c:strRef>
              <c:f>Sheet2!$B$1:$C$1</c:f>
              <c:strCache>
                <c:ptCount val="2"/>
                <c:pt idx="0">
                  <c:v>Diapause</c:v>
                </c:pt>
                <c:pt idx="1">
                  <c:v>Non Diapause</c:v>
                </c:pt>
              </c:strCache>
            </c:strRef>
          </c:cat>
          <c:val>
            <c:numRef>
              <c:f>Sheet2!$B$3:$C$3</c:f>
              <c:numCache>
                <c:formatCode>General</c:formatCode>
                <c:ptCount val="2"/>
                <c:pt idx="0">
                  <c:v>0.0</c:v>
                </c:pt>
                <c:pt idx="1">
                  <c:v>1.0</c:v>
                </c:pt>
              </c:numCache>
            </c:numRef>
          </c:val>
        </c:ser>
        <c:dLbls>
          <c:showLegendKey val="0"/>
          <c:showVal val="0"/>
          <c:showCatName val="0"/>
          <c:showSerName val="0"/>
          <c:showPercent val="0"/>
          <c:showBubbleSize val="0"/>
        </c:dLbls>
        <c:gapWidth val="219"/>
        <c:overlap val="-27"/>
        <c:axId val="673236096"/>
        <c:axId val="673240064"/>
      </c:barChart>
      <c:catAx>
        <c:axId val="673236096"/>
        <c:scaling>
          <c:orientation val="minMax"/>
        </c:scaling>
        <c:delete val="1"/>
        <c:axPos val="b"/>
        <c:numFmt formatCode="General" sourceLinked="1"/>
        <c:majorTickMark val="none"/>
        <c:minorTickMark val="none"/>
        <c:tickLblPos val="nextTo"/>
        <c:crossAx val="673240064"/>
        <c:crosses val="autoZero"/>
        <c:auto val="1"/>
        <c:lblAlgn val="ctr"/>
        <c:lblOffset val="100"/>
        <c:noMultiLvlLbl val="0"/>
      </c:catAx>
      <c:valAx>
        <c:axId val="673240064"/>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73236096"/>
        <c:crosses val="autoZero"/>
        <c:crossBetween val="between"/>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83034736"/>
        <c:axId val="683042720"/>
      </c:lineChart>
      <c:catAx>
        <c:axId val="68303473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83042720"/>
        <c:crosses val="autoZero"/>
        <c:auto val="1"/>
        <c:lblAlgn val="ctr"/>
        <c:lblOffset val="100"/>
        <c:noMultiLvlLbl val="0"/>
      </c:catAx>
      <c:valAx>
        <c:axId val="68304272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83034736"/>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smtClean="0"/>
                      <a:t>Short Diapause Length</a:t>
                    </a:r>
                    <a:endParaRPr lang="en-US"/>
                  </a:p>
                </c:rich>
              </c:tx>
              <c:showLegendKey val="0"/>
              <c:showVal val="1"/>
              <c:showCatName val="0"/>
              <c:showSerName val="0"/>
              <c:showPercent val="0"/>
              <c:showBubbleSize val="0"/>
              <c:extLst>
                <c:ext xmlns:c15="http://schemas.microsoft.com/office/drawing/2012/chart" uri="{CE6537A1-D6FC-4f65-9D91-7224C49458BB}"/>
              </c:extLst>
            </c:dLbl>
            <c:dLbl>
              <c:idx val="1"/>
              <c:tx>
                <c:rich>
                  <a:bodyPr/>
                  <a:lstStyle/>
                  <a:p>
                    <a:r>
                      <a:rPr lang="en-US" smtClean="0"/>
                      <a:t>Long</a:t>
                    </a:r>
                    <a:r>
                      <a:rPr lang="en-US" baseline="0" smtClean="0"/>
                      <a:t> Diapause Length</a:t>
                    </a:r>
                    <a:endParaRPr lang="en-US"/>
                  </a:p>
                </c:rich>
              </c:tx>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678447760"/>
        <c:axId val="678451712"/>
      </c:lineChart>
      <c:catAx>
        <c:axId val="6784477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78451712"/>
        <c:crosses val="autoZero"/>
        <c:auto val="1"/>
        <c:lblAlgn val="ctr"/>
        <c:lblOffset val="100"/>
        <c:noMultiLvlLbl val="0"/>
      </c:catAx>
      <c:valAx>
        <c:axId val="67845171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Stored</a:t>
                </a:r>
                <a:r>
                  <a:rPr lang="en-US" baseline="0" dirty="0" smtClean="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78447760"/>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687197168"/>
        <c:axId val="687205600"/>
      </c:lineChart>
      <c:catAx>
        <c:axId val="68719716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205600"/>
        <c:crosses val="autoZero"/>
        <c:auto val="1"/>
        <c:lblAlgn val="ctr"/>
        <c:lblOffset val="100"/>
        <c:noMultiLvlLbl val="0"/>
      </c:catAx>
      <c:valAx>
        <c:axId val="68720560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87197168"/>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687262480"/>
        <c:axId val="687270928"/>
      </c:lineChart>
      <c:catAx>
        <c:axId val="6872624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270928"/>
        <c:crosses val="autoZero"/>
        <c:auto val="1"/>
        <c:lblAlgn val="ctr"/>
        <c:lblOffset val="100"/>
        <c:noMultiLvlLbl val="0"/>
      </c:catAx>
      <c:valAx>
        <c:axId val="687270928"/>
        <c:scaling>
          <c:orientation val="minMax"/>
          <c:max val="70.0"/>
        </c:scaling>
        <c:delete val="1"/>
        <c:axPos val="l"/>
        <c:numFmt formatCode="General" sourceLinked="0"/>
        <c:majorTickMark val="out"/>
        <c:minorTickMark val="none"/>
        <c:tickLblPos val="nextTo"/>
        <c:crossAx val="6872624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705282592"/>
        <c:axId val="705291024"/>
      </c:lineChart>
      <c:catAx>
        <c:axId val="7052825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5291024"/>
        <c:crosses val="autoZero"/>
        <c:auto val="1"/>
        <c:lblAlgn val="ctr"/>
        <c:lblOffset val="100"/>
        <c:noMultiLvlLbl val="0"/>
      </c:catAx>
      <c:valAx>
        <c:axId val="705291024"/>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0528259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687312848"/>
        <c:axId val="687321296"/>
      </c:lineChart>
      <c:catAx>
        <c:axId val="68731284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321296"/>
        <c:crosses val="autoZero"/>
        <c:auto val="1"/>
        <c:lblAlgn val="ctr"/>
        <c:lblOffset val="100"/>
        <c:noMultiLvlLbl val="0"/>
      </c:catAx>
      <c:valAx>
        <c:axId val="687321296"/>
        <c:scaling>
          <c:orientation val="minMax"/>
          <c:max val="70.0"/>
        </c:scaling>
        <c:delete val="1"/>
        <c:axPos val="l"/>
        <c:numFmt formatCode="General" sourceLinked="0"/>
        <c:majorTickMark val="out"/>
        <c:minorTickMark val="none"/>
        <c:tickLblPos val="nextTo"/>
        <c:crossAx val="6873128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715537936"/>
        <c:axId val="715546368"/>
      </c:lineChart>
      <c:catAx>
        <c:axId val="71553793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715546368"/>
        <c:crosses val="autoZero"/>
        <c:auto val="1"/>
        <c:lblAlgn val="ctr"/>
        <c:lblOffset val="100"/>
        <c:noMultiLvlLbl val="0"/>
      </c:catAx>
      <c:valAx>
        <c:axId val="71554636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1553793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 Id="rId3" Type="http://schemas.openxmlformats.org/officeDocument/2006/relationships/image" Target="../media/image74.emf"/></Relationships>
</file>

<file path=ppt/diagrams/_rels/data7.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 Id="rId3" Type="http://schemas.openxmlformats.org/officeDocument/2006/relationships/image" Target="../media/image74.emf"/></Relationships>
</file>

<file path=ppt/diagrams/_rels/data8.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 Id="rId3" Type="http://schemas.openxmlformats.org/officeDocument/2006/relationships/image" Target="../media/image74.emf"/></Relationships>
</file>

<file path=ppt/diagrams/_rels/drawing6.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4.emf"/><Relationship Id="rId3" Type="http://schemas.openxmlformats.org/officeDocument/2006/relationships/image" Target="../media/image73.emf"/></Relationships>
</file>

<file path=ppt/diagrams/_rels/drawing7.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4.emf"/><Relationship Id="rId3" Type="http://schemas.openxmlformats.org/officeDocument/2006/relationships/image" Target="../media/image73.emf"/></Relationships>
</file>

<file path=ppt/diagrams/_rels/drawing8.x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4.emf"/><Relationship Id="rId3" Type="http://schemas.openxmlformats.org/officeDocument/2006/relationships/image" Target="../media/image73.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528FC2E6-15A8-8349-8C75-9F03C971ED0F}"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B926327-40F7-0447-9D60-B69E75D7A4C3}" type="presOf" srcId="{CA07E07E-2EA3-4F67-A84F-5D5D7160886B}" destId="{67A99FF8-C71C-4A2C-A771-08B9CB23121E}"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80952522-8204-6746-80F6-298706B2A2D2}" type="presOf" srcId="{E7F08759-060F-4532-AF73-9EF39C7BAEDB}" destId="{EF26624F-3FCF-4575-A404-C452C1DA1DE2}" srcOrd="0" destOrd="0" presId="urn:microsoft.com/office/officeart/2005/8/layout/lProcess2"/>
    <dgm:cxn modelId="{A1DB5918-234C-4B79-AD72-FBBA11867D54}" srcId="{BC24528A-3764-4E4E-8A6C-EC88D0DCB82C}" destId="{CA07E07E-2EA3-4F67-A84F-5D5D7160886B}" srcOrd="0" destOrd="0" parTransId="{0C45F477-DE9E-4431-B161-3F4EE4F5B84E}" sibTransId="{ADDAD4EC-5370-46BD-8E4B-96A5303DFD2F}"/>
    <dgm:cxn modelId="{0FB67EDB-8CDB-0548-A4DC-570F641C1C95}" type="presOf" srcId="{2EC46857-F497-4C37-AC33-4948586DDA5C}" destId="{7E7EAEA3-9410-4C57-9DF9-A4D61468FDB1}" srcOrd="0" destOrd="0" presId="urn:microsoft.com/office/officeart/2005/8/layout/lProcess2"/>
    <dgm:cxn modelId="{F14214A4-7247-9A42-AA44-AB97FFF50DC2}" type="presOf" srcId="{49007BC4-E847-4878-AD86-EBDDF50F68E0}" destId="{829EAA14-DBDA-40FD-BB4E-429C58D111C3}"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B86F2E5E-C113-470D-80CA-EA9C5514CB84}" srcId="{CA07E07E-2EA3-4F67-A84F-5D5D7160886B}" destId="{E879DB40-1B75-4141-8079-27B7535F3DEF}" srcOrd="0" destOrd="0" parTransId="{EAFF3C38-5A63-4B1C-B55F-D8AA2FE7FE18}" sibTransId="{9305CECD-9FF2-41FC-8DBC-484E7F140FAD}"/>
    <dgm:cxn modelId="{DDA1F433-AE4E-714D-A801-916EFED54986}" type="presOf" srcId="{BC24528A-3764-4E4E-8A6C-EC88D0DCB82C}" destId="{4239E2CF-58F4-47B5-B683-8789224F852A}"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E86B21D0-24AF-48CF-A8B6-D7BD4623465D}" type="presOf" srcId="{75BA0963-4A5C-4A0F-84ED-01A46166FFF9}" destId="{109A24C1-6AE5-4EF3-940A-287D0475144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00DDE2B-8335-4D20-90DC-0A51288CC5FA}" srcId="{2434092D-6FAB-4707-ACAD-9A03647F9C52}" destId="{06BE99A2-9A7E-4EC2-9386-2AAB87A6D98F}" srcOrd="2" destOrd="0" parTransId="{E8325E3B-AB9F-4172-B403-F54844193DDE}" sibTransId="{A92A5E96-A65A-4DFD-BC1E-3E93C69AF2CB}"/>
    <dgm:cxn modelId="{AD4B95B8-E91F-44D0-902E-F21CB2B1C752}" type="presOf" srcId="{22030246-A1A2-42A4-B522-5F3ED8383EF6}" destId="{2E61C8D8-87B1-42A0-8629-C328D47C1C2C}"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0F48185B-0562-45F9-BEA4-A112DAD4E295}" srcId="{2434092D-6FAB-4707-ACAD-9A03647F9C52}" destId="{22030246-A1A2-42A4-B522-5F3ED8383EF6}" srcOrd="1" destOrd="0" parTransId="{26C34E8C-C4B3-4263-A0DD-8015CEA73B77}" sibTransId="{E1A00B51-CDBC-4F92-BD0B-E1B2883382EB}"/>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smtClean="0">
              <a:cs typeface="Calibri"/>
            </a:rPr>
            <a:t>Peak Nutrition day</a:t>
          </a:r>
          <a:endParaRPr lang="en-US" sz="3400" dirty="0">
            <a:cs typeface="Calibri"/>
          </a:endParaRP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F369A507-E3AF-7B49-B861-06907FD1A2B1}" type="presOf" srcId="{14D4E985-E970-DE49-A835-23B5BCBB9D09}" destId="{7CB79483-FECB-7B42-B9AA-D9954A46F72B}"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5A47F16F-918F-7041-870A-C8D8383EE40A}" srcId="{DAEBC401-884C-6842-9ABD-72506B29C70B}" destId="{716DA12F-0F8E-384F-B074-44E3BDE48826}" srcOrd="2" destOrd="0" parTransId="{936F141F-38EB-2240-8D52-DAE11150F995}" sibTransId="{453E55C4-43DF-6446-B789-FB1B146BE474}"/>
    <dgm:cxn modelId="{E6C41E8B-DF4C-1B43-B805-ADD285D3E1DB}" srcId="{DAEBC401-884C-6842-9ABD-72506B29C70B}" destId="{7BB716DC-068B-C24E-B8D4-E9B4453A5466}" srcOrd="0" destOrd="0" parTransId="{F1BB0079-4A56-FD40-85A4-64DF39ED90BF}" sibTransId="{E3199A6C-E4B7-AA42-8A38-164FCF16ED2A}"/>
    <dgm:cxn modelId="{D5B3B245-4D5B-FE47-B236-472785B97F1A}" type="presOf" srcId="{32ADB176-565B-4846-83CB-84F544BAA024}" destId="{D9EB1B0F-8C96-9343-9CD4-1F7F298BA8C8}" srcOrd="0" destOrd="0" presId="urn:microsoft.com/office/officeart/2008/layout/CircularPictureCallout"/>
    <dgm:cxn modelId="{39A94D23-65BB-D34E-BCCD-A7E943A10C05}" type="presOf" srcId="{869A7BDD-9E78-0546-B04B-0B5FABD4335F}" destId="{7CB79483-FECB-7B42-B9AA-D9954A46F72B}" srcOrd="0" destOrd="1" presId="urn:microsoft.com/office/officeart/2008/layout/CircularPictureCallout"/>
    <dgm:cxn modelId="{B50EB156-DADF-FD44-81F2-90EEC10D2E84}" type="presOf" srcId="{8F3E48A8-6CBB-4E48-A4B9-F5A68067B865}" destId="{54C8B1A1-E8F0-8A4D-8E7C-451CAD617815}"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576E83FC-11FE-B848-BF7D-F10DCA07859A}" type="presOf" srcId="{40CCA8FA-C21E-7F4C-A918-DB0EE3E5A9F5}" destId="{908A4B56-FDFF-DD47-ADAD-BB5C817668AB}" srcOrd="0" destOrd="2"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B91F51B3-06B0-DB42-B2B5-54135CB8F3FA}" type="presOf" srcId="{9F71258F-FC60-6140-A1D5-8B0435F02E85}" destId="{F9EF6568-7566-8B4E-BC71-5892D97D18DC}"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94FF69F0-95A4-DA4D-9D12-2397C905C743}" type="presOf" srcId="{C8DAC0B1-F528-5D49-BFB2-5D0ABA3A0024}" destId="{646FA060-238E-2844-8C3C-9B082EFC5865}" srcOrd="0" destOrd="1"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A76C898F-62F1-4F4E-9FCB-0E3B23886405}" type="presOf" srcId="{5BD1171D-314B-CA42-B35F-2F0116DD6713}" destId="{286E283C-527A-344B-B6C3-7392F428269C}" srcOrd="0" destOrd="0"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5A47F16F-918F-7041-870A-C8D8383EE40A}" srcId="{DAEBC401-884C-6842-9ABD-72506B29C70B}" destId="{716DA12F-0F8E-384F-B074-44E3BDE48826}" srcOrd="2" destOrd="0" parTransId="{936F141F-38EB-2240-8D52-DAE11150F995}" sibTransId="{453E55C4-43DF-6446-B789-FB1B146BE474}"/>
    <dgm:cxn modelId="{81572CA8-9E69-9947-B5C7-91FC5DC0D655}" type="presOf" srcId="{32ADB176-565B-4846-83CB-84F544BAA024}" destId="{D9EB1B0F-8C96-9343-9CD4-1F7F298BA8C8}" srcOrd="0" destOrd="0" presId="urn:microsoft.com/office/officeart/2008/layout/CircularPictureCallout"/>
    <dgm:cxn modelId="{FCFF4606-00E8-D246-B60B-4FF607A9A0A4}" type="presOf" srcId="{869A7BDD-9E78-0546-B04B-0B5FABD4335F}" destId="{7CB79483-FECB-7B42-B9AA-D9954A46F72B}" srcOrd="0" destOrd="1"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4043ADF1-951C-344C-BA1A-25F7C3DB4F6D}" srcId="{DAEBC401-884C-6842-9ABD-72506B29C70B}" destId="{40CCA8FA-C21E-7F4C-A918-DB0EE3E5A9F5}" srcOrd="1" destOrd="0" parTransId="{8993E50C-D79B-0743-B41E-138944B8FB67}" sibTransId="{7CBAC8A7-B9DF-DA46-96DA-B360CF018B41}"/>
    <dgm:cxn modelId="{E6C41E8B-DF4C-1B43-B805-ADD285D3E1DB}" srcId="{DAEBC401-884C-6842-9ABD-72506B29C70B}" destId="{7BB716DC-068B-C24E-B8D4-E9B4453A5466}" srcOrd="0" destOrd="0" parTransId="{F1BB0079-4A56-FD40-85A4-64DF39ED90BF}" sibTransId="{E3199A6C-E4B7-AA42-8A38-164FCF16ED2A}"/>
    <dgm:cxn modelId="{73B7C0AA-0227-8E4B-BB84-E2DC38CA01A0}" type="presOf" srcId="{61744628-CB1C-C847-82C3-618407B49F09}" destId="{45084007-87B7-AC4C-9E0B-D573676E5F82}"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42A9891F-490E-9D40-940F-0F275837F2BA}" type="presOf" srcId="{9F71258F-FC60-6140-A1D5-8B0435F02E85}" destId="{F9EF6568-7566-8B4E-BC71-5892D97D18DC}" srcOrd="0" destOrd="0" presId="urn:microsoft.com/office/officeart/2008/layout/CircularPictureCallout"/>
    <dgm:cxn modelId="{0CA337B4-6023-3A4E-9824-3985EA01DD2B}" type="presOf" srcId="{1CE84540-CA3A-2E43-8D8C-2043FA48C8E1}" destId="{C6626269-55C3-C147-9DA3-7C834308686E}"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2A40E00-3802-2743-974B-7C8E8F773673}" type="presOf" srcId="{716DA12F-0F8E-384F-B074-44E3BDE48826}" destId="{908A4B56-FDFF-DD47-ADAD-BB5C817668AB}" srcOrd="0" destOrd="3"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21B54DF1-D8CC-2249-B883-1444E89AC983}" type="presOf" srcId="{7BB716DC-068B-C24E-B8D4-E9B4453A5466}" destId="{908A4B56-FDFF-DD47-ADAD-BB5C817668AB}" srcOrd="0" destOrd="1" presId="urn:microsoft.com/office/officeart/2008/layout/CircularPictureCallout"/>
    <dgm:cxn modelId="{7E2DEA0A-1C68-074D-8679-79A1825E8834}" type="presOf" srcId="{8F3E48A8-6CBB-4E48-A4B9-F5A68067B865}" destId="{54C8B1A1-E8F0-8A4D-8E7C-451CAD617815}"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8D7F9DE3-FD7D-EF46-8E0C-83345FA51F2C}" type="presOf" srcId="{40CCA8FA-C21E-7F4C-A918-DB0EE3E5A9F5}" destId="{908A4B56-FDFF-DD47-ADAD-BB5C817668AB}" srcOrd="0" destOrd="2"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AB130991-0DB0-AA42-A102-C02D48BF7F94}" type="presOf" srcId="{C8DAC0B1-F528-5D49-BFB2-5D0ABA3A0024}" destId="{646FA060-238E-2844-8C3C-9B082EFC5865}" srcOrd="0" destOrd="1"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smtClean="0">
              <a:cs typeface="Calibri"/>
            </a:rPr>
            <a:t>Peak Nutrition day</a:t>
          </a:r>
          <a:endParaRPr lang="en-US" sz="1800" kern="1200" dirty="0">
            <a:cs typeface="Calibri"/>
          </a:endParaRP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0.49226</cdr:x>
      <cdr:y>0.12752</cdr:y>
    </cdr:from>
    <cdr:to>
      <cdr:x>1</cdr:x>
      <cdr:y>0.90157</cdr:y>
    </cdr:to>
    <cdr:sp macro="" textlink="">
      <cdr:nvSpPr>
        <cdr:cNvPr id="2" name="Rectangle 1">
          <a:extLst xmlns:a="http://schemas.openxmlformats.org/drawingml/2006/main">
            <a:ext uri="{FF2B5EF4-FFF2-40B4-BE49-F238E27FC236}">
              <a16:creationId xmlns:r="http://schemas.openxmlformats.org/officeDocument/2006/relationships" xmlns:p="http://schemas.openxmlformats.org/presentationml/2006/main" xmlns:a16="http://schemas.microsoft.com/office/drawing/2014/main" xmlns="" xmlns:lc="http://schemas.openxmlformats.org/drawingml/2006/lockedCanvas" id="{4591E7A6-815F-47CC-BCB0-0241AF3E9104}"/>
            </a:ext>
          </a:extLst>
        </cdr:cNvPr>
        <cdr:cNvSpPr/>
      </cdr:nvSpPr>
      <cdr:spPr>
        <a:xfrm xmlns:a="http://schemas.openxmlformats.org/drawingml/2006/main">
          <a:off x="4038600" y="723900"/>
          <a:ext cx="4165600" cy="4394200"/>
        </a:xfrm>
        <a:prstGeom xmlns:a="http://schemas.openxmlformats.org/drawingml/2006/main" prst="rect">
          <a:avLst/>
        </a:prstGeom>
        <a:solidFill xmlns:a="http://schemas.openxmlformats.org/drawingml/2006/main">
          <a:schemeClr val="accent3">
            <a:lumMod val="75000"/>
            <a:alpha val="1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91440" tIns="45720" rIns="91440" bIns="4572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sz="2000" dirty="0">
            <a:solidFill>
              <a:schemeClr val="tx1"/>
            </a:solidFill>
            <a:cs typeface="Calibri"/>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18.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118</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137</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7</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15</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67</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68</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96</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10/5/18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 Id="rId3" Type="http://schemas.openxmlformats.org/officeDocument/2006/relationships/chart" Target="../charts/char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7.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tiff"/></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24.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20.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27.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24.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28.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2.wdp"/><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7.png"/></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129.png"/><Relationship Id="rId10" Type="http://schemas.openxmlformats.org/officeDocument/2006/relationships/image" Target="../media/image11.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7.png"/><Relationship Id="rId17" Type="http://schemas.openxmlformats.org/officeDocument/2006/relationships/image" Target="../media/image127.png"/><Relationship Id="rId18" Type="http://schemas.microsoft.com/office/2007/relationships/hdphoto" Target="../media/hdphoto4.wdp"/><Relationship Id="rId19"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4.emf"/><Relationship Id="rId8" Type="http://schemas.openxmlformats.org/officeDocument/2006/relationships/image" Target="../media/image15.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jpeg"/></Relationships>
</file>

<file path=ppt/slides/_rels/slide137.xml.rels><?xml version="1.0" encoding="UTF-8" standalone="yes"?>
<Relationships xmlns="http://schemas.openxmlformats.org/package/2006/relationships"><Relationship Id="rId3" Type="http://schemas.openxmlformats.org/officeDocument/2006/relationships/image" Target="../media/image131.jpeg"/><Relationship Id="rId4" Type="http://schemas.openxmlformats.org/officeDocument/2006/relationships/image" Target="../media/image13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33.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143.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35.png"/><Relationship Id="rId5" Type="http://schemas.microsoft.com/office/2007/relationships/hdphoto" Target="../media/hdphoto6.wdp"/><Relationship Id="rId6" Type="http://schemas.openxmlformats.org/officeDocument/2006/relationships/image" Target="../media/image136.png"/><Relationship Id="rId7" Type="http://schemas.microsoft.com/office/2007/relationships/hdphoto" Target="../media/hdphoto7.wdp"/><Relationship Id="rId8" Type="http://schemas.openxmlformats.org/officeDocument/2006/relationships/image" Target="../media/image137.png"/><Relationship Id="rId9" Type="http://schemas.microsoft.com/office/2007/relationships/hdphoto" Target="../media/hdphoto8.wdp"/><Relationship Id="rId10" Type="http://schemas.openxmlformats.org/officeDocument/2006/relationships/image" Target="../media/image138.jpeg"/><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39.jpeg"/></Relationships>
</file>

<file path=ppt/slides/_rels/slide145.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8.jpe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8.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75.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emf"/><Relationship Id="rId9" Type="http://schemas.openxmlformats.org/officeDocument/2006/relationships/image" Target="../media/image15.emf"/><Relationship Id="rId10"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75.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75.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tiff"/><Relationship Id="rId3" Type="http://schemas.openxmlformats.org/officeDocument/2006/relationships/image" Target="../media/image77.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 Id="rId3" Type="http://schemas.openxmlformats.org/officeDocument/2006/relationships/image" Target="../media/image93.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 Id="rId3" Type="http://schemas.openxmlformats.org/officeDocument/2006/relationships/image" Target="../media/image98.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png"/></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4.emf"/><Relationship Id="rId9" Type="http://schemas.openxmlformats.org/officeDocument/2006/relationships/image" Target="../media/image15.emf"/><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0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smtClean="0"/>
              <a:t>Length </a:t>
            </a:r>
            <a:r>
              <a:rPr lang="en-US" sz="3600" b="1" dirty="0" smtClean="0"/>
              <a:t>of diapause</a:t>
            </a:r>
            <a:endParaRPr lang="en-US" sz="3600" b="1" dirty="0"/>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smtClean="0"/>
              <a:t>Variation in Diapause Genotypes</a:t>
            </a:r>
            <a:endParaRPr lang="en-US" b="0" u="sng" dirty="0"/>
          </a:p>
        </p:txBody>
      </p:sp>
      <p:sp>
        <p:nvSpPr>
          <p:cNvPr id="11" name="TextBox 10">
            <a:extLst>
              <a:ext uri="{FF2B5EF4-FFF2-40B4-BE49-F238E27FC236}">
                <a16:creationId xmlns="" xmlns:a16="http://schemas.microsoft.com/office/drawing/2014/main" id="{4EB14098-980A-4116-9F01-B71252050845}"/>
              </a:ext>
            </a:extLst>
          </p:cNvPr>
          <p:cNvSpPr txBox="1"/>
          <p:nvPr/>
        </p:nvSpPr>
        <p:spPr>
          <a:xfrm>
            <a:off x="8301472" y="120387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2" name="TextBox 11">
            <a:extLst>
              <a:ext uri="{FF2B5EF4-FFF2-40B4-BE49-F238E27FC236}">
                <a16:creationId xmlns="" xmlns:a16="http://schemas.microsoft.com/office/drawing/2014/main" id="{3A1FE551-8538-46BE-900D-DBC302F10F1C}"/>
              </a:ext>
            </a:extLst>
          </p:cNvPr>
          <p:cNvSpPr txBox="1"/>
          <p:nvPr/>
        </p:nvSpPr>
        <p:spPr>
          <a:xfrm>
            <a:off x="10337800" y="1203876"/>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smtClean="0"/>
              <a:t>Long Diapause</a:t>
            </a:r>
            <a:endParaRPr lang="en-US" sz="2800" b="1" dirty="0"/>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smtClean="0"/>
              <a:t>Short Diapause </a:t>
            </a:r>
            <a:endParaRPr lang="en-US" sz="2800" b="1" dirty="0"/>
          </a:p>
        </p:txBody>
      </p:sp>
      <p:sp>
        <p:nvSpPr>
          <p:cNvPr id="28" name="TextBox 27"/>
          <p:cNvSpPr txBox="1"/>
          <p:nvPr/>
        </p:nvSpPr>
        <p:spPr>
          <a:xfrm>
            <a:off x="4985513" y="2648695"/>
            <a:ext cx="7748275" cy="523220"/>
          </a:xfrm>
          <a:prstGeom prst="rect">
            <a:avLst/>
          </a:prstGeom>
          <a:noFill/>
        </p:spPr>
        <p:txBody>
          <a:bodyPr wrap="none" rtlCol="0">
            <a:spAutoFit/>
          </a:bodyPr>
          <a:lstStyle/>
          <a:p>
            <a:pPr marL="285750" indent="-285750">
              <a:buFont typeface="Arial" panose="020B0604020202020204" pitchFamily="34" charset="0"/>
              <a:buChar char="•"/>
            </a:pPr>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smtClean="0"/>
              <a:t>Amazing Models to Understand Nutrition Storage and Diapause</a:t>
            </a:r>
            <a:endParaRPr lang="en-US" u="sng" dirty="0"/>
          </a:p>
        </p:txBody>
      </p:sp>
      <p:pic>
        <p:nvPicPr>
          <p:cNvPr id="7" name="Picture 6"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13" name="TextBox 12">
            <a:extLst>
              <a:ext uri="{FF2B5EF4-FFF2-40B4-BE49-F238E27FC236}">
                <a16:creationId xmlns=""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a:t>
            </a:r>
            <a:r>
              <a:rPr lang="en-US" sz="3600" dirty="0" smtClean="0">
                <a:solidFill>
                  <a:schemeClr val="tx1"/>
                </a:solidFill>
                <a:latin typeface="Calibri" charset="0"/>
              </a:rPr>
              <a:t>nutrition storage, </a:t>
            </a:r>
            <a:r>
              <a:rPr lang="en-US" sz="3600" dirty="0">
                <a:solidFill>
                  <a:schemeClr val="tx1"/>
                </a:solidFill>
                <a:latin typeface="Calibri" charset="0"/>
              </a:rPr>
              <a:t>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24" name="Rectangle 23">
            <a:extLst>
              <a:ext uri="{FF2B5EF4-FFF2-40B4-BE49-F238E27FC236}">
                <a16:creationId xmlns="" xmlns:a16="http://schemas.microsoft.com/office/drawing/2014/main"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a:t>
            </a:r>
            <a:r>
              <a:rPr lang="en-US" sz="4400" dirty="0" smtClean="0">
                <a:solidFill>
                  <a:schemeClr val="tx1"/>
                </a:solidFill>
              </a:rPr>
              <a:t>nutrition storage at </a:t>
            </a:r>
            <a:r>
              <a:rPr lang="en-US" sz="4400" dirty="0">
                <a:solidFill>
                  <a:schemeClr val="tx1"/>
                </a:solidFill>
              </a:rPr>
              <a:t>the end of larval </a:t>
            </a:r>
            <a:r>
              <a:rPr lang="en-US" sz="4400" dirty="0" smtClean="0">
                <a:solidFill>
                  <a:schemeClr val="tx1"/>
                </a:solidFill>
              </a:rPr>
              <a:t>development.</a:t>
            </a:r>
            <a:endParaRPr lang="en-US" sz="4400" dirty="0">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endParaRPr lang="en-US" sz="4400" b="0" u="sng" dirty="0"/>
          </a:p>
        </p:txBody>
      </p:sp>
      <p:graphicFrame>
        <p:nvGraphicFramePr>
          <p:cNvPr id="7" name="Chart 6">
            <a:extLst>
              <a:ext uri="{FF2B5EF4-FFF2-40B4-BE49-F238E27FC236}">
                <a16:creationId xmlns="" xmlns:a16="http://schemas.microsoft.com/office/drawing/2014/main" id="{989B9429-1EB1-4673-99C0-D2F8F1B5ED4A}"/>
              </a:ext>
            </a:extLst>
          </p:cNvPr>
          <p:cNvGraphicFramePr/>
          <p:nvPr>
            <p:extLst>
              <p:ext uri="{D42A27DB-BD31-4B8C-83A1-F6EECF244321}">
                <p14:modId xmlns:p14="http://schemas.microsoft.com/office/powerpoint/2010/main" val="184263773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990600" y="6175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smtClean="0"/>
              <a:t>Are depletion rates similar between diapausing ECB?</a:t>
            </a:r>
            <a:endParaRPr lang="en-US" sz="4400" b="0" u="sng" dirty="0"/>
          </a:p>
        </p:txBody>
      </p:sp>
    </p:spTree>
    <p:extLst>
      <p:ext uri="{BB962C8B-B14F-4D97-AF65-F5344CB8AC3E}">
        <p14:creationId xmlns:p14="http://schemas.microsoft.com/office/powerpoint/2010/main" val="1577876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r>
              <a:rPr lang="en-US" dirty="0" smtClean="0"/>
              <a:t>Are longer diapausing ECB heavier?</a:t>
            </a:r>
          </a:p>
          <a:p>
            <a:r>
              <a:rPr lang="en-US" dirty="0" smtClean="0"/>
              <a:t>Are longer diapausing ECB fatter?</a:t>
            </a:r>
          </a:p>
          <a:p>
            <a:r>
              <a:rPr lang="en-US" dirty="0" smtClean="0"/>
              <a:t>First: </a:t>
            </a:r>
            <a:r>
              <a:rPr lang="en-US" dirty="0"/>
              <a:t>How can we diagnose the onset of diapause in ECB?</a:t>
            </a:r>
          </a:p>
          <a:p>
            <a:endParaRPr lang="en-US" dirty="0" smtClean="0"/>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Diagnosing Larval Diapause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8368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2184400" y="584200"/>
          <a:ext cx="8204200" cy="56769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 xmlns:a16="http://schemas.microsoft.com/office/drawing/2014/main" id="{555C6D8D-33E7-4C1B-A005-2D69DE284F8E}"/>
              </a:ext>
            </a:extLst>
          </p:cNvPr>
          <p:cNvSpPr/>
          <p:nvPr/>
        </p:nvSpPr>
        <p:spPr>
          <a:xfrm>
            <a:off x="3236913" y="1308449"/>
            <a:ext cx="2998787" cy="43938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TextBox 7"/>
          <p:cNvSpPr txBox="1"/>
          <p:nvPr/>
        </p:nvSpPr>
        <p:spPr>
          <a:xfrm>
            <a:off x="3236913" y="5799434"/>
            <a:ext cx="2998787" cy="461665"/>
          </a:xfrm>
          <a:prstGeom prst="rect">
            <a:avLst/>
          </a:prstGeom>
          <a:noFill/>
        </p:spPr>
        <p:txBody>
          <a:bodyPr wrap="square" rtlCol="0">
            <a:spAutoFit/>
          </a:bodyPr>
          <a:lstStyle/>
          <a:p>
            <a:r>
              <a:rPr lang="en-US" sz="2400" dirty="0"/>
              <a:t>Diapause Treatment</a:t>
            </a:r>
          </a:p>
        </p:txBody>
      </p:sp>
      <p:sp>
        <p:nvSpPr>
          <p:cNvPr id="9" name="TextBox 8"/>
          <p:cNvSpPr txBox="1"/>
          <p:nvPr/>
        </p:nvSpPr>
        <p:spPr>
          <a:xfrm>
            <a:off x="6853828" y="5799435"/>
            <a:ext cx="3318872" cy="461665"/>
          </a:xfrm>
          <a:prstGeom prst="rect">
            <a:avLst/>
          </a:prstGeom>
          <a:noFill/>
        </p:spPr>
        <p:txBody>
          <a:bodyPr wrap="square" rtlCol="0">
            <a:spAutoFit/>
          </a:bodyPr>
          <a:lstStyle/>
          <a:p>
            <a:r>
              <a:rPr lang="en-US" sz="2400" dirty="0"/>
              <a:t>Non Diapause Treatment</a:t>
            </a:r>
          </a:p>
        </p:txBody>
      </p:sp>
      <p:sp>
        <p:nvSpPr>
          <p:cNvPr id="10" name="Rectangle 9"/>
          <p:cNvSpPr/>
          <p:nvPr/>
        </p:nvSpPr>
        <p:spPr>
          <a:xfrm>
            <a:off x="3515999" y="1520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15998" y="1953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30398" y="1402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4430396" y="1848991"/>
            <a:ext cx="1734770" cy="400110"/>
          </a:xfrm>
          <a:prstGeom prst="rect">
            <a:avLst/>
          </a:prstGeom>
          <a:noFill/>
        </p:spPr>
        <p:txBody>
          <a:bodyPr wrap="none" rtlCol="0">
            <a:spAutoFit/>
          </a:bodyPr>
          <a:lstStyle/>
          <a:p>
            <a:r>
              <a:rPr lang="en-US" sz="2000" b="1" dirty="0"/>
              <a:t>Long Diapause</a:t>
            </a:r>
          </a:p>
        </p:txBody>
      </p:sp>
    </p:spTree>
    <p:extLst>
      <p:ext uri="{BB962C8B-B14F-4D97-AF65-F5344CB8AC3E}">
        <p14:creationId xmlns:p14="http://schemas.microsoft.com/office/powerpoint/2010/main" val="1329587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 xmlns:a16="http://schemas.microsoft.com/office/drawing/2014/main" val="1718581615"/>
                    </a:ext>
                  </a:extLst>
                </a:gridCol>
                <a:gridCol w="2382665">
                  <a:extLst>
                    <a:ext uri="{9D8B030D-6E8A-4147-A177-3AD203B41FA5}">
                      <a16:colId xmlns=""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Diagnosing Diapause with Metabolic Activity</a:t>
            </a:r>
            <a:endParaRPr lang="en-US" dirty="0"/>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slide of </a:t>
            </a:r>
            <a:r>
              <a:rPr lang="en-US" dirty="0" err="1" smtClean="0"/>
              <a:t>respirometry</a:t>
            </a:r>
            <a:r>
              <a:rPr lang="en-US" dirty="0" smtClean="0"/>
              <a:t> outcome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13926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0" y="274320"/>
            <a:ext cx="10668000" cy="6583680"/>
          </a:xfrm>
          <a:prstGeom prst="rect">
            <a:avLst/>
          </a:prstGeom>
        </p:spPr>
      </p:pic>
      <p:sp>
        <p:nvSpPr>
          <p:cNvPr id="5" name="TextBox 4"/>
          <p:cNvSpPr txBox="1"/>
          <p:nvPr/>
        </p:nvSpPr>
        <p:spPr>
          <a:xfrm>
            <a:off x="5372100" y="3863184"/>
            <a:ext cx="4089400" cy="1754326"/>
          </a:xfrm>
          <a:prstGeom prst="rect">
            <a:avLst/>
          </a:prstGeom>
          <a:noFill/>
        </p:spPr>
        <p:txBody>
          <a:bodyPr wrap="square" rtlCol="0">
            <a:spAutoFit/>
          </a:bodyPr>
          <a:lstStyle/>
          <a:p>
            <a:r>
              <a:rPr lang="en-US" dirty="0" smtClean="0"/>
              <a:t>There does not seem to be any overlap between pupation events between treatments.</a:t>
            </a:r>
          </a:p>
          <a:p>
            <a:r>
              <a:rPr lang="en-US" dirty="0" smtClean="0"/>
              <a:t>By day 41 there are 7 BE larvae remaining. How about I only use those larvae for the comparison?</a:t>
            </a:r>
          </a:p>
        </p:txBody>
      </p:sp>
    </p:spTree>
    <p:extLst>
      <p:ext uri="{BB962C8B-B14F-4D97-AF65-F5344CB8AC3E}">
        <p14:creationId xmlns:p14="http://schemas.microsoft.com/office/powerpoint/2010/main" val="29851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76047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89470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36248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628270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smtClean="0"/>
              <a:t>“True Diapause Animals”: In the </a:t>
            </a:r>
            <a:r>
              <a:rPr lang="en-US" sz="2400" smtClean="0"/>
              <a:t>diapause condition, these </a:t>
            </a:r>
            <a:r>
              <a:rPr lang="en-US" sz="2400" dirty="0" smtClean="0"/>
              <a:t>larvae </a:t>
            </a:r>
            <a:r>
              <a:rPr lang="en-US" sz="2400" smtClean="0"/>
              <a:t>remain larvae</a:t>
            </a:r>
            <a:endParaRPr lang="en-US" sz="2400" dirty="0"/>
          </a:p>
        </p:txBody>
      </p:sp>
      <p:sp>
        <p:nvSpPr>
          <p:cNvPr id="10" name="Rectangle 9">
            <a:extLst>
              <a:ext uri="{FF2B5EF4-FFF2-40B4-BE49-F238E27FC236}">
                <a16:creationId xmlns=""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771325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31778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556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smtClean="0"/>
              <a:t>Favorable: Spring </a:t>
            </a:r>
            <a:r>
              <a:rPr lang="en-US" sz="3200" dirty="0"/>
              <a:t>and summer are warm and the days are long </a:t>
            </a:r>
          </a:p>
          <a:p>
            <a:pPr marL="457200" indent="-457200">
              <a:buFont typeface="Arial" charset="0"/>
              <a:buChar char="•"/>
            </a:pPr>
            <a:r>
              <a:rPr lang="en-US" sz="3200" dirty="0" smtClean="0"/>
              <a:t>Unfavorable: Fall </a:t>
            </a:r>
            <a:r>
              <a:rPr lang="en-US" sz="3200" dirty="0"/>
              <a:t>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smtClean="0"/>
              <a:t>Treatments</a:t>
            </a:r>
            <a:endParaRPr lang="en-US" dirty="0"/>
          </a:p>
        </p:txBody>
      </p:sp>
    </p:spTree>
    <p:extLst>
      <p:ext uri="{BB962C8B-B14F-4D97-AF65-F5344CB8AC3E}">
        <p14:creationId xmlns:p14="http://schemas.microsoft.com/office/powerpoint/2010/main" val="20227259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 Need another way </a:t>
            </a:r>
            <a:r>
              <a:rPr lang="en-US" b="1" smtClean="0"/>
              <a:t>to diagnose Diapause</a:t>
            </a:r>
            <a:endParaRPr lang="en-US" b="1"/>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09090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a:xfrm>
            <a:off x="609600" y="274638"/>
            <a:ext cx="10972800" cy="1143000"/>
          </a:xfrm>
        </p:spPr>
        <p:txBody>
          <a:bodyPr/>
          <a:lstStyle/>
          <a:p>
            <a:r>
              <a:rPr lang="en-US" b="1" dirty="0" smtClean="0"/>
              <a:t>Diagnosing Diapause Using Wandering Period</a:t>
            </a:r>
            <a:endParaRPr lang="en-US" b="1" dirty="0"/>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Diagnosing Diapause Using Wandering Period</a:t>
            </a:r>
            <a:endParaRPr lang="en-US" b="1"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 y="1765300"/>
            <a:ext cx="6523572" cy="4360866"/>
          </a:xfrm>
          <a:prstGeom prst="rect">
            <a:avLst/>
          </a:prstGeom>
        </p:spPr>
      </p:pic>
      <p:pic>
        <p:nvPicPr>
          <p:cNvPr id="7" name="Picture 6"/>
          <p:cNvPicPr>
            <a:picLocks noChangeAspect="1"/>
          </p:cNvPicPr>
          <p:nvPr/>
        </p:nvPicPr>
        <p:blipFill>
          <a:blip r:embed="rId3"/>
          <a:stretch>
            <a:fillRect/>
          </a:stretch>
        </p:blipFill>
        <p:spPr>
          <a:xfrm>
            <a:off x="6927335" y="2019300"/>
            <a:ext cx="5147733" cy="2895600"/>
          </a:xfrm>
          <a:prstGeom prst="rect">
            <a:avLst/>
          </a:prstGeom>
        </p:spPr>
      </p:pic>
    </p:spTree>
    <p:extLst>
      <p:ext uri="{BB962C8B-B14F-4D97-AF65-F5344CB8AC3E}">
        <p14:creationId xmlns:p14="http://schemas.microsoft.com/office/powerpoint/2010/main" val="18574022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the wandering day differ in animals programmed for diapause?</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smtClean="0"/>
              <a:t>*</a:t>
            </a:r>
            <a:endParaRPr lang="en-US" sz="2400" b="1"/>
          </a:p>
        </p:txBody>
      </p:sp>
    </p:spTree>
    <p:extLst>
      <p:ext uri="{BB962C8B-B14F-4D97-AF65-F5344CB8AC3E}">
        <p14:creationId xmlns:p14="http://schemas.microsoft.com/office/powerpoint/2010/main" val="1522021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1097" y="1600200"/>
            <a:ext cx="5209806" cy="4525963"/>
          </a:xfrm>
        </p:spPr>
      </p:pic>
    </p:spTree>
    <p:extLst>
      <p:ext uri="{BB962C8B-B14F-4D97-AF65-F5344CB8AC3E}">
        <p14:creationId xmlns:p14="http://schemas.microsoft.com/office/powerpoint/2010/main" val="1942975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387600" y="1607674"/>
            <a:ext cx="7416800" cy="4577225"/>
          </a:xfrm>
          <a:prstGeom prst="rect">
            <a:avLst/>
          </a:prstGeom>
        </p:spPr>
      </p:pic>
      <p:sp>
        <p:nvSpPr>
          <p:cNvPr id="3" name="Title 1"/>
          <p:cNvSpPr>
            <a:spLocks noGrp="1"/>
          </p:cNvSpPr>
          <p:nvPr>
            <p:ph type="title"/>
          </p:nvPr>
        </p:nvSpPr>
        <p:spPr>
          <a:xfrm>
            <a:off x="609600" y="274638"/>
            <a:ext cx="10972800" cy="1143000"/>
          </a:xfrm>
        </p:spPr>
        <p:txBody>
          <a:bodyPr>
            <a:normAutofit fontScale="90000"/>
          </a:bodyPr>
          <a:lstStyle/>
          <a:p>
            <a:r>
              <a:rPr lang="en-US" dirty="0" smtClean="0"/>
              <a:t>Does wandering day differ between </a:t>
            </a:r>
            <a:r>
              <a:rPr lang="en-US" smtClean="0"/>
              <a:t>strains programmed for diapause?</a:t>
            </a:r>
            <a:endParaRPr lang="en-US"/>
          </a:p>
        </p:txBody>
      </p:sp>
    </p:spTree>
    <p:extLst>
      <p:ext uri="{BB962C8B-B14F-4D97-AF65-F5344CB8AC3E}">
        <p14:creationId xmlns:p14="http://schemas.microsoft.com/office/powerpoint/2010/main" val="4225910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9" y="9239"/>
            <a:ext cx="8141260" cy="6848761"/>
          </a:xfrm>
          <a:prstGeom prst="rect">
            <a:avLst/>
          </a:prstGeom>
        </p:spPr>
      </p:pic>
    </p:spTree>
    <p:extLst>
      <p:ext uri="{BB962C8B-B14F-4D97-AF65-F5344CB8AC3E}">
        <p14:creationId xmlns:p14="http://schemas.microsoft.com/office/powerpoint/2010/main" val="302524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wandering day differ between strains programmed for non diapause?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93950" y="1600203"/>
            <a:ext cx="7404100" cy="4569387"/>
          </a:xfrm>
          <a:prstGeom prst="rect">
            <a:avLst/>
          </a:prstGeom>
        </p:spPr>
      </p:pic>
    </p:spTree>
    <p:extLst>
      <p:ext uri="{BB962C8B-B14F-4D97-AF65-F5344CB8AC3E}">
        <p14:creationId xmlns:p14="http://schemas.microsoft.com/office/powerpoint/2010/main" val="10168395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229" y="9239"/>
            <a:ext cx="8215542" cy="6848761"/>
          </a:xfrm>
        </p:spPr>
      </p:pic>
    </p:spTree>
    <p:extLst>
      <p:ext uri="{BB962C8B-B14F-4D97-AF65-F5344CB8AC3E}">
        <p14:creationId xmlns:p14="http://schemas.microsoft.com/office/powerpoint/2010/main" val="347017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smtClean="0"/>
              <a:t>Protection from harsh </a:t>
            </a:r>
            <a:r>
              <a:rPr lang="en-US" sz="3200" dirty="0"/>
              <a:t>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Diapausing Animals Larger?</a:t>
            </a:r>
            <a:endParaRPr lang="en-US" dirty="0"/>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smtClean="0"/>
              <a:t>Diapause diagnosis using metabolic activity</a:t>
            </a:r>
          </a:p>
          <a:p>
            <a:pPr>
              <a:buFont typeface="Wingdings" charset="2"/>
              <a:buChar char="ü"/>
            </a:pPr>
            <a:r>
              <a:rPr lang="en-US" sz="3600" dirty="0" smtClean="0"/>
              <a:t>Diapause diagnosis using wandering assay </a:t>
            </a:r>
            <a:endParaRPr lang="en-US" sz="3600" dirty="0"/>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p:cNvGrpSpPr/>
          <p:nvPr/>
        </p:nvGrpSpPr>
        <p:grpSpPr>
          <a:xfrm>
            <a:off x="5279896" y="3500576"/>
            <a:ext cx="3826003" cy="3166923"/>
            <a:chOff x="8759697" y="4023518"/>
            <a:chExt cx="2970876" cy="2540000"/>
          </a:xfrm>
        </p:grpSpPr>
        <p:pic>
          <p:nvPicPr>
            <p:cNvPr id="9" name="Picture 8"/>
            <p:cNvPicPr>
              <a:picLocks noChangeAspect="1"/>
            </p:cNvPicPr>
            <p:nvPr/>
          </p:nvPicPr>
          <p:blipFill>
            <a:blip r:embed="rId3"/>
            <a:stretch>
              <a:fillRect/>
            </a:stretch>
          </p:blipFill>
          <p:spPr>
            <a:xfrm>
              <a:off x="8759697" y="4300535"/>
              <a:ext cx="2970876" cy="1985966"/>
            </a:xfrm>
            <a:prstGeom prst="rect">
              <a:avLst/>
            </a:prstGeom>
          </p:spPr>
        </p:pic>
        <p:pic>
          <p:nvPicPr>
            <p:cNvPr id="10" name="Picture 9"/>
            <p:cNvPicPr>
              <a:picLocks noChangeAspect="1"/>
            </p:cNvPicPr>
            <p:nvPr/>
          </p:nvPicPr>
          <p:blipFill>
            <a:blip r:embed="rId4"/>
            <a:stretch>
              <a:fillRect/>
            </a:stretch>
          </p:blipFill>
          <p:spPr>
            <a:xfrm>
              <a:off x="8763994" y="4023518"/>
              <a:ext cx="2540000" cy="2540000"/>
            </a:xfrm>
            <a:prstGeom prst="rect">
              <a:avLst/>
            </a:prstGeom>
          </p:spPr>
        </p:pic>
      </p:grpSp>
    </p:spTree>
    <p:extLst>
      <p:ext uri="{BB962C8B-B14F-4D97-AF65-F5344CB8AC3E}">
        <p14:creationId xmlns:p14="http://schemas.microsoft.com/office/powerpoint/2010/main" val="3987566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a:t>
            </a:r>
            <a:r>
              <a:rPr lang="en-US" sz="5400" b="1" dirty="0" smtClean="0">
                <a:cs typeface="Calibri"/>
              </a:rPr>
              <a:t>if Diapause  Animals Larger?</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slide of lean mass accumulation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3496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4" t="5229" r="14419" b="9584"/>
          <a:stretch/>
        </p:blipFill>
        <p:spPr>
          <a:xfrm>
            <a:off x="2073165" y="1274457"/>
            <a:ext cx="7463251" cy="4957792"/>
          </a:xfrm>
          <a:prstGeom prst="rect">
            <a:avLst/>
          </a:prstGeom>
        </p:spPr>
      </p:pic>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smtClean="0"/>
              <a:t>Animals programmed for longer </a:t>
            </a:r>
            <a:r>
              <a:rPr lang="en-US" smtClean="0"/>
              <a:t>diapause accumulate more lean mass</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Rectangle 13">
            <a:extLst>
              <a:ext uri="{FF2B5EF4-FFF2-40B4-BE49-F238E27FC236}">
                <a16:creationId xmlns="" xmlns:a16="http://schemas.microsoft.com/office/drawing/2014/main" id="{555C6D8D-33E7-4C1B-A005-2D69DE284F8E}"/>
              </a:ext>
            </a:extLst>
          </p:cNvPr>
          <p:cNvSpPr/>
          <p:nvPr/>
        </p:nvSpPr>
        <p:spPr>
          <a:xfrm>
            <a:off x="2581379" y="126677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452599" y="685800"/>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772990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strain to explain lean mass on day 1 in diapause treatment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6577" y="1600200"/>
            <a:ext cx="5038845" cy="4525963"/>
          </a:xfrm>
        </p:spPr>
      </p:pic>
    </p:spTree>
    <p:extLst>
      <p:ext uri="{BB962C8B-B14F-4D97-AF65-F5344CB8AC3E}">
        <p14:creationId xmlns:p14="http://schemas.microsoft.com/office/powerpoint/2010/main" val="646358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1856161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slide of depletion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2272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smtClean="0"/>
              <a:t>Diapause length affects lean mass depletion</a:t>
            </a:r>
            <a:endParaRPr lang="en-US" dirty="0"/>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smtClean="0"/>
              <a:t>a</a:t>
            </a:r>
            <a:endParaRPr lang="en-US" dirty="0"/>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6624955" cy="1569660"/>
          </a:xfrm>
          <a:prstGeom prst="rect">
            <a:avLst/>
          </a:prstGeom>
          <a:noFill/>
        </p:spPr>
        <p:txBody>
          <a:bodyPr wrap="none" rtlCol="0">
            <a:spAutoFit/>
          </a:bodyPr>
          <a:lstStyle/>
          <a:p>
            <a:r>
              <a:rPr lang="en-US" sz="3200" b="1" u="sng" dirty="0"/>
              <a:t>Diapause</a:t>
            </a:r>
            <a:r>
              <a:rPr lang="en-US" sz="3200" dirty="0"/>
              <a:t>:</a:t>
            </a:r>
          </a:p>
          <a:p>
            <a:pPr marL="285750" indent="-285750">
              <a:buFont typeface="Arial" charset="0"/>
              <a:buChar char="•"/>
            </a:pPr>
            <a:r>
              <a:rPr lang="en-US" sz="3200" dirty="0" smtClean="0"/>
              <a:t>Alternative developmental trajectory</a:t>
            </a:r>
          </a:p>
          <a:p>
            <a:pPr marL="285750" indent="-285750">
              <a:buFont typeface="Arial" charset="0"/>
              <a:buChar char="•"/>
            </a:pPr>
            <a:r>
              <a:rPr lang="en-US" sz="3200" dirty="0" smtClean="0"/>
              <a:t>Major physiology changes</a:t>
            </a:r>
            <a:endParaRPr lang="en-US" sz="3200" dirty="0"/>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2139815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to lipid prediction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9961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tx1"/>
                </a:solidFill>
              </a:rPr>
              <a:t>Is there a difference </a:t>
            </a:r>
            <a:r>
              <a:rPr lang="en-US" sz="6000" b="1" smtClean="0">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lipid mass difference between treatments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dirty="0"/>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smtClean="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srcRect l="2883" t="6436" r="11261" b="9947"/>
          <a:stretch/>
        </p:blipFill>
        <p:spPr>
          <a:xfrm>
            <a:off x="1917701" y="1190917"/>
            <a:ext cx="7632700" cy="4587583"/>
          </a:xfrm>
          <a:prstGeom prst="rect">
            <a:avLst/>
          </a:prstGeom>
        </p:spPr>
      </p:pic>
      <p:sp>
        <p:nvSpPr>
          <p:cNvPr id="10" name="TextBox 9"/>
          <p:cNvSpPr txBox="1"/>
          <p:nvPr/>
        </p:nvSpPr>
        <p:spPr>
          <a:xfrm>
            <a:off x="7739443" y="1360823"/>
            <a:ext cx="364202" cy="523220"/>
          </a:xfrm>
          <a:prstGeom prst="rect">
            <a:avLst/>
          </a:prstGeom>
          <a:noFill/>
        </p:spPr>
        <p:txBody>
          <a:bodyPr wrap="none" rtlCol="0">
            <a:spAutoFit/>
          </a:bodyPr>
          <a:lstStyle/>
          <a:p>
            <a:r>
              <a:rPr lang="en-US" sz="2800" dirty="0"/>
              <a:t>*</a:t>
            </a:r>
          </a:p>
        </p:txBody>
      </p:sp>
      <p:sp>
        <p:nvSpPr>
          <p:cNvPr id="11" name="Rectangle 10"/>
          <p:cNvSpPr/>
          <p:nvPr/>
        </p:nvSpPr>
        <p:spPr>
          <a:xfrm>
            <a:off x="3193623" y="1355306"/>
            <a:ext cx="753979" cy="176463"/>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93622" y="1788443"/>
            <a:ext cx="753979" cy="17646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108022" y="1237398"/>
            <a:ext cx="1805302" cy="400110"/>
          </a:xfrm>
          <a:prstGeom prst="rect">
            <a:avLst/>
          </a:prstGeom>
          <a:noFill/>
        </p:spPr>
        <p:txBody>
          <a:bodyPr wrap="none" rtlCol="0">
            <a:spAutoFit/>
          </a:bodyPr>
          <a:lstStyle/>
          <a:p>
            <a:r>
              <a:rPr lang="en-US" sz="2000" b="1" dirty="0"/>
              <a:t>Short Diapause</a:t>
            </a:r>
          </a:p>
        </p:txBody>
      </p:sp>
      <p:sp>
        <p:nvSpPr>
          <p:cNvPr id="14" name="TextBox 13"/>
          <p:cNvSpPr txBox="1"/>
          <p:nvPr/>
        </p:nvSpPr>
        <p:spPr>
          <a:xfrm>
            <a:off x="4108020" y="1683988"/>
            <a:ext cx="1734770" cy="400110"/>
          </a:xfrm>
          <a:prstGeom prst="rect">
            <a:avLst/>
          </a:prstGeom>
          <a:noFill/>
        </p:spPr>
        <p:txBody>
          <a:bodyPr wrap="none" rtlCol="0">
            <a:spAutoFit/>
          </a:bodyPr>
          <a:lstStyle/>
          <a:p>
            <a:r>
              <a:rPr lang="en-US" sz="2000" b="1" dirty="0"/>
              <a:t>Long Diapause</a:t>
            </a:r>
          </a:p>
        </p:txBody>
      </p:sp>
      <p:sp>
        <p:nvSpPr>
          <p:cNvPr id="16" name="TextBox 15"/>
          <p:cNvSpPr txBox="1"/>
          <p:nvPr/>
        </p:nvSpPr>
        <p:spPr>
          <a:xfrm>
            <a:off x="4108020" y="5651500"/>
            <a:ext cx="895694" cy="461665"/>
          </a:xfrm>
          <a:prstGeom prst="rect">
            <a:avLst/>
          </a:prstGeom>
          <a:noFill/>
        </p:spPr>
        <p:txBody>
          <a:bodyPr wrap="none" rtlCol="0">
            <a:spAutoFit/>
          </a:bodyPr>
          <a:lstStyle/>
          <a:p>
            <a:r>
              <a:rPr lang="en-US" sz="2400" b="1" smtClean="0"/>
              <a:t>Day 1</a:t>
            </a:r>
            <a:endParaRPr lang="en-US" sz="2400" b="1" dirty="0"/>
          </a:p>
        </p:txBody>
      </p:sp>
      <p:sp>
        <p:nvSpPr>
          <p:cNvPr id="17" name="TextBox 16"/>
          <p:cNvSpPr txBox="1"/>
          <p:nvPr/>
        </p:nvSpPr>
        <p:spPr>
          <a:xfrm>
            <a:off x="6711589" y="5651500"/>
            <a:ext cx="2141355" cy="461665"/>
          </a:xfrm>
          <a:prstGeom prst="rect">
            <a:avLst/>
          </a:prstGeom>
          <a:noFill/>
        </p:spPr>
        <p:txBody>
          <a:bodyPr wrap="none" rtlCol="0">
            <a:spAutoFit/>
          </a:bodyPr>
          <a:lstStyle/>
          <a:p>
            <a:r>
              <a:rPr lang="en-US" sz="2400" b="1" smtClean="0"/>
              <a:t>Wandering Day</a:t>
            </a:r>
            <a:endParaRPr lang="en-US" sz="2400" b="1" dirty="0"/>
          </a:p>
        </p:txBody>
      </p:sp>
      <p:sp>
        <p:nvSpPr>
          <p:cNvPr id="19" name="TextBox 18"/>
          <p:cNvSpPr txBox="1"/>
          <p:nvPr/>
        </p:nvSpPr>
        <p:spPr>
          <a:xfrm rot="16200000">
            <a:off x="716282" y="3134667"/>
            <a:ext cx="1941172" cy="461665"/>
          </a:xfrm>
          <a:prstGeom prst="rect">
            <a:avLst/>
          </a:prstGeom>
          <a:noFill/>
        </p:spPr>
        <p:txBody>
          <a:bodyPr wrap="none" rtlCol="0">
            <a:spAutoFit/>
          </a:bodyPr>
          <a:lstStyle/>
          <a:p>
            <a:r>
              <a:rPr lang="en-US" sz="2400" b="1" dirty="0" smtClean="0"/>
              <a:t>Lipid Mass (g)</a:t>
            </a:r>
            <a:endParaRPr lang="en-US" sz="2400" b="1" dirty="0"/>
          </a:p>
        </p:txBody>
      </p:sp>
      <p:sp>
        <p:nvSpPr>
          <p:cNvPr id="20" name="TextBox 19"/>
          <p:cNvSpPr txBox="1"/>
          <p:nvPr/>
        </p:nvSpPr>
        <p:spPr>
          <a:xfrm>
            <a:off x="4537436" y="6255988"/>
            <a:ext cx="2367828" cy="400110"/>
          </a:xfrm>
          <a:prstGeom prst="rect">
            <a:avLst/>
          </a:prstGeom>
          <a:noFill/>
        </p:spPr>
        <p:txBody>
          <a:bodyPr wrap="none" rtlCol="0">
            <a:spAutoFit/>
          </a:bodyPr>
          <a:lstStyle/>
          <a:p>
            <a:r>
              <a:rPr lang="en-US" sz="2000" b="1" smtClean="0"/>
              <a:t>Day During 5</a:t>
            </a:r>
            <a:r>
              <a:rPr lang="en-US" sz="2000" b="1" baseline="30000" smtClean="0"/>
              <a:t>th</a:t>
            </a:r>
            <a:r>
              <a:rPr lang="en-US" sz="2000" b="1" smtClean="0"/>
              <a:t> Instar</a:t>
            </a:r>
            <a:endParaRPr lang="en-US" sz="2000" b="1" dirty="0"/>
          </a:p>
        </p:txBody>
      </p:sp>
    </p:spTree>
    <p:extLst>
      <p:ext uri="{BB962C8B-B14F-4D97-AF65-F5344CB8AC3E}">
        <p14:creationId xmlns:p14="http://schemas.microsoft.com/office/powerpoint/2010/main" val="2131002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667521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1955492958"/>
              </p:ext>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4224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Strain to Explain lipid mass on day 1</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7572" y="1600200"/>
            <a:ext cx="4816856" cy="4525963"/>
          </a:xfrm>
        </p:spPr>
      </p:pic>
    </p:spTree>
    <p:extLst>
      <p:ext uri="{BB962C8B-B14F-4D97-AF65-F5344CB8AC3E}">
        <p14:creationId xmlns:p14="http://schemas.microsoft.com/office/powerpoint/2010/main" val="2086076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smtClean="0"/>
              <a:t>Suppressed </a:t>
            </a:r>
            <a:r>
              <a:rPr lang="en-US" sz="3600" dirty="0"/>
              <a:t>metabolism </a:t>
            </a:r>
            <a:endParaRPr lang="en-US" sz="3600" dirty="0" smtClean="0"/>
          </a:p>
          <a:p>
            <a:pPr lvl="1">
              <a:lnSpc>
                <a:spcPct val="120000"/>
              </a:lnSpc>
              <a:spcAft>
                <a:spcPts val="500"/>
              </a:spcAft>
            </a:pPr>
            <a:r>
              <a:rPr lang="en-US" sz="3600" dirty="0"/>
              <a:t>D</a:t>
            </a:r>
            <a:r>
              <a:rPr lang="en-US" sz="3600" dirty="0" smtClean="0"/>
              <a:t>evelopmental </a:t>
            </a:r>
            <a:r>
              <a:rPr lang="en-US" sz="3600" dirty="0"/>
              <a:t>arrest</a:t>
            </a:r>
          </a:p>
          <a:p>
            <a:pPr lvl="1">
              <a:lnSpc>
                <a:spcPct val="110000"/>
              </a:lnSpc>
              <a:spcAft>
                <a:spcPts val="500"/>
              </a:spcAft>
            </a:pPr>
            <a:r>
              <a:rPr lang="en-US" sz="3600" dirty="0" smtClean="0"/>
              <a:t>Feeding is terminated*</a:t>
            </a:r>
          </a:p>
          <a:p>
            <a:pPr lvl="1">
              <a:lnSpc>
                <a:spcPct val="110000"/>
              </a:lnSpc>
              <a:spcAft>
                <a:spcPts val="500"/>
              </a:spcAft>
            </a:pPr>
            <a:r>
              <a:rPr lang="en-US" sz="3600" dirty="0" smtClean="0"/>
              <a:t>Increased nutrition stores needed to become a functional adult</a:t>
            </a:r>
            <a:endParaRPr lang="en-US" sz="36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strain to explain lipid mass on wandering day</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311" y="1600200"/>
            <a:ext cx="4729377" cy="4525963"/>
          </a:xfrm>
        </p:spPr>
      </p:pic>
    </p:spTree>
    <p:extLst>
      <p:ext uri="{BB962C8B-B14F-4D97-AF65-F5344CB8AC3E}">
        <p14:creationId xmlns:p14="http://schemas.microsoft.com/office/powerpoint/2010/main" val="12015765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of depletion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127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smtClean="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295274"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smtClean="0"/>
              <a:t>a</a:t>
            </a:r>
            <a:endParaRPr lang="en-US" dirty="0"/>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2" name="Rectangle 31">
            <a:extLst>
              <a:ext uri="{FF2B5EF4-FFF2-40B4-BE49-F238E27FC236}">
                <a16:creationId xmlns="" xmlns:a16="http://schemas.microsoft.com/office/drawing/2014/main"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6408" y="1600200"/>
            <a:ext cx="5959184" cy="4525963"/>
          </a:xfrm>
        </p:spPr>
      </p:pic>
    </p:spTree>
    <p:extLst>
      <p:ext uri="{BB962C8B-B14F-4D97-AF65-F5344CB8AC3E}">
        <p14:creationId xmlns:p14="http://schemas.microsoft.com/office/powerpoint/2010/main" val="8723028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0707263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986" y="1600200"/>
            <a:ext cx="5902027" cy="4525963"/>
          </a:xfrm>
        </p:spPr>
      </p:pic>
    </p:spTree>
    <p:extLst>
      <p:ext uri="{BB962C8B-B14F-4D97-AF65-F5344CB8AC3E}">
        <p14:creationId xmlns:p14="http://schemas.microsoft.com/office/powerpoint/2010/main" val="5781173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a:t>
            </a:r>
            <a:r>
              <a:rPr lang="en-US" sz="2800" dirty="0" smtClean="0"/>
              <a:t>increases dry mass, </a:t>
            </a:r>
            <a:r>
              <a:rPr lang="en-US" sz="2800" dirty="0"/>
              <a:t>lipid </a:t>
            </a:r>
            <a:r>
              <a:rPr lang="en-US" sz="2800" dirty="0" smtClean="0"/>
              <a:t>accumulation, and other stuff!</a:t>
            </a:r>
            <a:endParaRPr lang="en-US" sz="2800" dirty="0"/>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a:t>
            </a:r>
            <a:r>
              <a:rPr lang="en-US" sz="3200" dirty="0" smtClean="0"/>
              <a:t>depletion and lean mass depletion rates </a:t>
            </a:r>
            <a:r>
              <a:rPr lang="en-US" sz="3200" dirty="0"/>
              <a:t>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 finding thresholds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nutrients could be depleted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Predictions of outcome using </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smtClean="0"/>
              <a:t>Are diapause programmed animals bigger?</a:t>
            </a:r>
            <a:endParaRPr lang="en-US" b="1" dirty="0"/>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the wandering day differ in animals programmed for diapause?</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smtClean="0"/>
              <a:t>*</a:t>
            </a:r>
            <a:endParaRPr lang="en-US" sz="2400" b="1"/>
          </a:p>
        </p:txBody>
      </p:sp>
    </p:spTree>
    <p:extLst>
      <p:ext uri="{BB962C8B-B14F-4D97-AF65-F5344CB8AC3E}">
        <p14:creationId xmlns:p14="http://schemas.microsoft.com/office/powerpoint/2010/main" val="3602163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smtClean="0"/>
              <a:t>Are diapause programmed animals bigger?</a:t>
            </a:r>
            <a:endParaRPr lang="en-US" b="1" dirty="0"/>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smtClean="0"/>
              <a:t>Day 1</a:t>
            </a:r>
            <a:endParaRPr lang="en-US"/>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smtClean="0"/>
              <a:t>Wandering </a:t>
            </a:r>
            <a:r>
              <a:rPr lang="en-US" dirty="0" smtClean="0"/>
              <a:t>Day</a:t>
            </a:r>
            <a:endParaRPr lang="en-US" dirty="0"/>
          </a:p>
        </p:txBody>
      </p:sp>
    </p:spTree>
    <p:extLst>
      <p:ext uri="{BB962C8B-B14F-4D97-AF65-F5344CB8AC3E}">
        <p14:creationId xmlns:p14="http://schemas.microsoft.com/office/powerpoint/2010/main" val="1134821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smtClean="0"/>
              <a:t>Are animals programmed for longer diapause bigger in preparation for diapause?</a:t>
            </a:r>
            <a:endParaRPr lang="en-US" b="1" dirty="0"/>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smtClean="0"/>
              <a:t>Day 1</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smtClean="0"/>
              <a:t>Wandering Day</a:t>
            </a:r>
            <a:endParaRPr lang="en-US" dirty="0"/>
          </a:p>
        </p:txBody>
      </p:sp>
    </p:spTree>
    <p:extLst>
      <p:ext uri="{BB962C8B-B14F-4D97-AF65-F5344CB8AC3E}">
        <p14:creationId xmlns:p14="http://schemas.microsoft.com/office/powerpoint/2010/main" val="2415256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smtClean="0"/>
              <a:t>How about during diapause?</a:t>
            </a:r>
            <a:endParaRPr lang="en-US" b="1" dirty="0"/>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smtClean="0"/>
              <a:t>a</a:t>
            </a:r>
            <a:endParaRPr lang="en-US"/>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t>
            </a:r>
            <a:r>
              <a:rPr lang="en-US" b="1" dirty="0" smtClean="0"/>
              <a:t>animals?</a:t>
            </a:r>
            <a:endParaRPr lang="en-US" b="1" dirty="0"/>
          </a:p>
        </p:txBody>
      </p:sp>
    </p:spTree>
    <p:extLst>
      <p:ext uri="{BB962C8B-B14F-4D97-AF65-F5344CB8AC3E}">
        <p14:creationId xmlns:p14="http://schemas.microsoft.com/office/powerpoint/2010/main" val="2048828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lean mass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lean mass on wandering day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58113" y="254726"/>
            <a:ext cx="8872728" cy="838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European corn borer: divergence in life cycle timing</a:t>
            </a:r>
          </a:p>
        </p:txBody>
      </p:sp>
      <p:sp>
        <p:nvSpPr>
          <p:cNvPr id="9" name="Rectangle 8"/>
          <p:cNvSpPr/>
          <p:nvPr/>
        </p:nvSpPr>
        <p:spPr>
          <a:xfrm>
            <a:off x="1676400" y="152401"/>
            <a:ext cx="8763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9561" y="1558209"/>
            <a:ext cx="3171271" cy="2019734"/>
          </a:xfrm>
          <a:prstGeom prst="rect">
            <a:avLst/>
          </a:prstGeom>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532" y="1533144"/>
            <a:ext cx="1085069" cy="202860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3" name="Rectangle 52"/>
          <p:cNvSpPr/>
          <p:nvPr/>
        </p:nvSpPr>
        <p:spPr>
          <a:xfrm>
            <a:off x="1592652" y="3718560"/>
            <a:ext cx="9006840" cy="9144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676400" y="1154668"/>
            <a:ext cx="3483518" cy="369332"/>
          </a:xfrm>
          <a:prstGeom prst="rect">
            <a:avLst/>
          </a:prstGeom>
          <a:noFill/>
        </p:spPr>
        <p:txBody>
          <a:bodyPr wrap="none" rtlCol="0">
            <a:spAutoFit/>
          </a:bodyPr>
          <a:lstStyle/>
          <a:p>
            <a:pPr marL="285750" indent="-285750">
              <a:buFont typeface="Arial" panose="020B0604020202020204" pitchFamily="34" charset="0"/>
              <a:buChar char="•"/>
            </a:pPr>
            <a:r>
              <a:rPr lang="en-US" u="sng" dirty="0">
                <a:latin typeface="Calibri" panose="020F0502020204030204" pitchFamily="34" charset="0"/>
                <a:cs typeface="Calibri" panose="020F0502020204030204" pitchFamily="34" charset="0"/>
              </a:rPr>
              <a:t>Latitudinal variation in </a:t>
            </a:r>
            <a:r>
              <a:rPr lang="en-US" u="sng" dirty="0" err="1">
                <a:latin typeface="Calibri" panose="020F0502020204030204" pitchFamily="34" charset="0"/>
                <a:cs typeface="Calibri" panose="020F0502020204030204" pitchFamily="34" charset="0"/>
              </a:rPr>
              <a:t>voltinism</a:t>
            </a:r>
            <a:endParaRPr lang="en-US" u="sng" dirty="0">
              <a:latin typeface="Calibri" panose="020F0502020204030204" pitchFamily="34" charset="0"/>
              <a:cs typeface="Calibri" panose="020F0502020204030204" pitchFamily="34" charset="0"/>
            </a:endParaRPr>
          </a:p>
        </p:txBody>
      </p:sp>
      <p:sp>
        <p:nvSpPr>
          <p:cNvPr id="54" name="Freeform 53"/>
          <p:cNvSpPr/>
          <p:nvPr/>
        </p:nvSpPr>
        <p:spPr>
          <a:xfrm>
            <a:off x="3675889" y="5429155"/>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56" name="Straight Connector 55"/>
          <p:cNvCxnSpPr/>
          <p:nvPr/>
        </p:nvCxnSpPr>
        <p:spPr>
          <a:xfrm>
            <a:off x="2276758" y="6512087"/>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80083" y="4493947"/>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16200000">
            <a:off x="1353691" y="5268633"/>
            <a:ext cx="1562796" cy="307777"/>
          </a:xfrm>
          <a:prstGeom prst="rect">
            <a:avLst/>
          </a:prstGeom>
          <a:noFill/>
        </p:spPr>
        <p:txBody>
          <a:bodyPr wrap="square" rtlCol="0">
            <a:spAutoFit/>
          </a:bodyPr>
          <a:lstStyle/>
          <a:p>
            <a:r>
              <a:rPr lang="en-US" sz="1400" b="1" dirty="0">
                <a:solidFill>
                  <a:prstClr val="black"/>
                </a:solidFill>
              </a:rPr>
              <a:t>Breeding Adults</a:t>
            </a:r>
          </a:p>
        </p:txBody>
      </p:sp>
      <p:sp>
        <p:nvSpPr>
          <p:cNvPr id="59" name="Freeform 58"/>
          <p:cNvSpPr/>
          <p:nvPr/>
        </p:nvSpPr>
        <p:spPr>
          <a:xfrm>
            <a:off x="2948788" y="5410201"/>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Freeform 59"/>
          <p:cNvSpPr/>
          <p:nvPr/>
        </p:nvSpPr>
        <p:spPr>
          <a:xfrm>
            <a:off x="4657034" y="5381389"/>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1" name="Straight Connector 60"/>
          <p:cNvCxnSpPr/>
          <p:nvPr/>
        </p:nvCxnSpPr>
        <p:spPr>
          <a:xfrm>
            <a:off x="3361103" y="6415349"/>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106512" y="6504802"/>
            <a:ext cx="513282" cy="276999"/>
          </a:xfrm>
          <a:prstGeom prst="rect">
            <a:avLst/>
          </a:prstGeom>
          <a:noFill/>
        </p:spPr>
        <p:txBody>
          <a:bodyPr wrap="none" rtlCol="0">
            <a:spAutoFit/>
          </a:bodyPr>
          <a:lstStyle/>
          <a:p>
            <a:r>
              <a:rPr lang="en-US" sz="1200" b="1" dirty="0">
                <a:solidFill>
                  <a:prstClr val="black"/>
                </a:solidFill>
              </a:rPr>
              <a:t>JUNE</a:t>
            </a:r>
          </a:p>
        </p:txBody>
      </p:sp>
      <p:cxnSp>
        <p:nvCxnSpPr>
          <p:cNvPr id="63" name="Straight Connector 62"/>
          <p:cNvCxnSpPr/>
          <p:nvPr/>
        </p:nvCxnSpPr>
        <p:spPr>
          <a:xfrm>
            <a:off x="4290508" y="6408513"/>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032869" y="6504802"/>
            <a:ext cx="469424" cy="276999"/>
          </a:xfrm>
          <a:prstGeom prst="rect">
            <a:avLst/>
          </a:prstGeom>
          <a:noFill/>
        </p:spPr>
        <p:txBody>
          <a:bodyPr wrap="none" rtlCol="0">
            <a:spAutoFit/>
          </a:bodyPr>
          <a:lstStyle/>
          <a:p>
            <a:r>
              <a:rPr lang="en-US" sz="1200" b="1" dirty="0">
                <a:solidFill>
                  <a:prstClr val="black"/>
                </a:solidFill>
              </a:rPr>
              <a:t>JULY</a:t>
            </a:r>
          </a:p>
        </p:txBody>
      </p:sp>
      <p:cxnSp>
        <p:nvCxnSpPr>
          <p:cNvPr id="65" name="Straight Connector 64"/>
          <p:cNvCxnSpPr/>
          <p:nvPr/>
        </p:nvCxnSpPr>
        <p:spPr>
          <a:xfrm>
            <a:off x="5222552" y="6409323"/>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19659" y="6498326"/>
            <a:ext cx="722442" cy="276999"/>
          </a:xfrm>
          <a:prstGeom prst="rect">
            <a:avLst/>
          </a:prstGeom>
          <a:noFill/>
        </p:spPr>
        <p:txBody>
          <a:bodyPr wrap="none" rtlCol="0">
            <a:spAutoFit/>
          </a:bodyPr>
          <a:lstStyle/>
          <a:p>
            <a:r>
              <a:rPr lang="en-US" sz="1200" b="1" dirty="0">
                <a:solidFill>
                  <a:prstClr val="black"/>
                </a:solidFill>
              </a:rPr>
              <a:t>AUGUST</a:t>
            </a:r>
          </a:p>
        </p:txBody>
      </p:sp>
      <p:sp>
        <p:nvSpPr>
          <p:cNvPr id="67" name="Rectangle 66"/>
          <p:cNvSpPr/>
          <p:nvPr/>
        </p:nvSpPr>
        <p:spPr>
          <a:xfrm>
            <a:off x="2470191" y="4641124"/>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2677845" y="4570831"/>
            <a:ext cx="944361" cy="338554"/>
          </a:xfrm>
          <a:prstGeom prst="rect">
            <a:avLst/>
          </a:prstGeom>
          <a:noFill/>
        </p:spPr>
        <p:txBody>
          <a:bodyPr wrap="none" rtlCol="0">
            <a:spAutoFit/>
          </a:bodyPr>
          <a:lstStyle/>
          <a:p>
            <a:r>
              <a:rPr lang="en-US" sz="1600" b="1" dirty="0"/>
              <a:t>UZ strain</a:t>
            </a:r>
          </a:p>
        </p:txBody>
      </p:sp>
      <p:sp>
        <p:nvSpPr>
          <p:cNvPr id="69" name="Rectangle 68"/>
          <p:cNvSpPr/>
          <p:nvPr/>
        </p:nvSpPr>
        <p:spPr>
          <a:xfrm>
            <a:off x="2470191" y="4880697"/>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677845" y="4829090"/>
            <a:ext cx="960519" cy="338554"/>
          </a:xfrm>
          <a:prstGeom prst="rect">
            <a:avLst/>
          </a:prstGeom>
          <a:noFill/>
        </p:spPr>
        <p:txBody>
          <a:bodyPr wrap="none" rtlCol="0">
            <a:spAutoFit/>
          </a:bodyPr>
          <a:lstStyle/>
          <a:p>
            <a:r>
              <a:rPr lang="en-US" sz="1600" b="1" dirty="0"/>
              <a:t>BE strain</a:t>
            </a:r>
          </a:p>
        </p:txBody>
      </p:sp>
      <p:sp>
        <p:nvSpPr>
          <p:cNvPr id="26" name="TextBox 25"/>
          <p:cNvSpPr txBox="1"/>
          <p:nvPr/>
        </p:nvSpPr>
        <p:spPr>
          <a:xfrm>
            <a:off x="1658113" y="4000378"/>
            <a:ext cx="5155835" cy="369332"/>
          </a:xfrm>
          <a:prstGeom prst="rect">
            <a:avLst/>
          </a:prstGeom>
          <a:noFill/>
        </p:spPr>
        <p:txBody>
          <a:bodyPr wrap="none" rtlCol="0">
            <a:spAutoFit/>
          </a:bodyPr>
          <a:lstStyle/>
          <a:p>
            <a:pPr marL="285750" indent="-285750">
              <a:buFont typeface="Arial" panose="020B0604020202020204" pitchFamily="34" charset="0"/>
              <a:buChar char="•"/>
            </a:pPr>
            <a:r>
              <a:rPr lang="en-US" u="sng" dirty="0">
                <a:latin typeface="Calibri" panose="020F0502020204030204" pitchFamily="34" charset="0"/>
                <a:cs typeface="Calibri" panose="020F0502020204030204" pitchFamily="34" charset="0"/>
              </a:rPr>
              <a:t>Sympatric </a:t>
            </a:r>
            <a:r>
              <a:rPr lang="en-US" u="sng" dirty="0" err="1">
                <a:latin typeface="Calibri" panose="020F0502020204030204" pitchFamily="34" charset="0"/>
                <a:cs typeface="Calibri" panose="020F0502020204030204" pitchFamily="34" charset="0"/>
              </a:rPr>
              <a:t>bivoltine</a:t>
            </a:r>
            <a:r>
              <a:rPr lang="en-US" u="sng" dirty="0">
                <a:latin typeface="Calibri" panose="020F0502020204030204" pitchFamily="34" charset="0"/>
                <a:cs typeface="Calibri" panose="020F0502020204030204" pitchFamily="34" charset="0"/>
              </a:rPr>
              <a:t> E strain and </a:t>
            </a:r>
            <a:r>
              <a:rPr lang="en-US" u="sng" dirty="0" err="1">
                <a:latin typeface="Calibri" panose="020F0502020204030204" pitchFamily="34" charset="0"/>
                <a:cs typeface="Calibri" panose="020F0502020204030204" pitchFamily="34" charset="0"/>
              </a:rPr>
              <a:t>univoltine</a:t>
            </a:r>
            <a:r>
              <a:rPr lang="en-US" u="sng" dirty="0">
                <a:latin typeface="Calibri" panose="020F0502020204030204" pitchFamily="34" charset="0"/>
                <a:cs typeface="Calibri" panose="020F0502020204030204" pitchFamily="34" charset="0"/>
              </a:rPr>
              <a:t> Z strain</a:t>
            </a:r>
          </a:p>
        </p:txBody>
      </p:sp>
      <p:grpSp>
        <p:nvGrpSpPr>
          <p:cNvPr id="4" name="Group 3">
            <a:extLst>
              <a:ext uri="{FF2B5EF4-FFF2-40B4-BE49-F238E27FC236}">
                <a16:creationId xmlns:a16="http://schemas.microsoft.com/office/drawing/2014/main" xmlns="" id="{8B07C15A-1804-415B-A64A-3E9BDC460156}"/>
              </a:ext>
            </a:extLst>
          </p:cNvPr>
          <p:cNvGrpSpPr/>
          <p:nvPr/>
        </p:nvGrpSpPr>
        <p:grpSpPr>
          <a:xfrm>
            <a:off x="6404350" y="3962401"/>
            <a:ext cx="4408710" cy="2752837"/>
            <a:chOff x="4908925" y="4010025"/>
            <a:chExt cx="4408710" cy="2752837"/>
          </a:xfrm>
        </p:grpSpPr>
        <p:sp>
          <p:nvSpPr>
            <p:cNvPr id="2" name="TextBox 1"/>
            <p:cNvSpPr txBox="1"/>
            <p:nvPr/>
          </p:nvSpPr>
          <p:spPr>
            <a:xfrm>
              <a:off x="5345306" y="4010025"/>
              <a:ext cx="2077235" cy="369332"/>
            </a:xfrm>
            <a:prstGeom prst="rect">
              <a:avLst/>
            </a:prstGeom>
            <a:noFill/>
          </p:spPr>
          <p:txBody>
            <a:bodyPr wrap="none" rtlCol="0">
              <a:spAutoFit/>
            </a:bodyPr>
            <a:lstStyle/>
            <a:p>
              <a:r>
                <a:rPr lang="en-US" dirty="0">
                  <a:solidFill>
                    <a:srgbClr val="000099"/>
                  </a:solidFill>
                </a:rPr>
                <a:t>Earlier-emerging BE </a:t>
              </a:r>
            </a:p>
          </p:txBody>
        </p:sp>
        <p:sp>
          <p:nvSpPr>
            <p:cNvPr id="42" name="TextBox 41"/>
            <p:cNvSpPr txBox="1"/>
            <p:nvPr/>
          </p:nvSpPr>
          <p:spPr>
            <a:xfrm>
              <a:off x="7346839" y="4012923"/>
              <a:ext cx="1970796" cy="369332"/>
            </a:xfrm>
            <a:prstGeom prst="rect">
              <a:avLst/>
            </a:prstGeom>
            <a:noFill/>
          </p:spPr>
          <p:txBody>
            <a:bodyPr wrap="none" rtlCol="0">
              <a:spAutoFit/>
            </a:bodyPr>
            <a:lstStyle/>
            <a:p>
              <a:r>
                <a:rPr lang="en-US" dirty="0">
                  <a:solidFill>
                    <a:srgbClr val="FF0000"/>
                  </a:solidFill>
                </a:rPr>
                <a:t>Later-emerging UZ </a:t>
              </a:r>
            </a:p>
          </p:txBody>
        </p:sp>
        <p:pic>
          <p:nvPicPr>
            <p:cNvPr id="30" name="Picture 29">
              <a:extLst>
                <a:ext uri="{FF2B5EF4-FFF2-40B4-BE49-F238E27FC236}">
                  <a16:creationId xmlns:a16="http://schemas.microsoft.com/office/drawing/2014/main" xmlns="" id="{4E98C66A-FC63-4127-BF16-FF433CCFAFC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8925" y="4485135"/>
              <a:ext cx="4003427" cy="2277727"/>
            </a:xfrm>
            <a:prstGeom prst="rect">
              <a:avLst/>
            </a:prstGeom>
            <a:noFill/>
            <a:ln>
              <a:noFill/>
            </a:ln>
          </p:spPr>
        </p:pic>
      </p:grpSp>
      <p:grpSp>
        <p:nvGrpSpPr>
          <p:cNvPr id="6" name="Group 5">
            <a:extLst>
              <a:ext uri="{FF2B5EF4-FFF2-40B4-BE49-F238E27FC236}">
                <a16:creationId xmlns:a16="http://schemas.microsoft.com/office/drawing/2014/main" xmlns="" id="{2DF0C53A-ACF4-492E-9623-CF479DD1FF8D}"/>
              </a:ext>
            </a:extLst>
          </p:cNvPr>
          <p:cNvGrpSpPr/>
          <p:nvPr/>
        </p:nvGrpSpPr>
        <p:grpSpPr>
          <a:xfrm>
            <a:off x="6632207" y="2021205"/>
            <a:ext cx="1013339" cy="274320"/>
            <a:chOff x="5108206" y="2021205"/>
            <a:chExt cx="1013339" cy="274320"/>
          </a:xfrm>
        </p:grpSpPr>
        <p:cxnSp>
          <p:nvCxnSpPr>
            <p:cNvPr id="2048" name="Straight Arrow Connector 2047"/>
            <p:cNvCxnSpPr/>
            <p:nvPr/>
          </p:nvCxnSpPr>
          <p:spPr>
            <a:xfrm>
              <a:off x="5108206" y="2121408"/>
              <a:ext cx="455151"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xmlns="" id="{D41F4979-6B16-4151-9D35-C06B3BA15B75}"/>
                </a:ext>
              </a:extLst>
            </p:cNvPr>
            <p:cNvSpPr/>
            <p:nvPr/>
          </p:nvSpPr>
          <p:spPr>
            <a:xfrm>
              <a:off x="5572905" y="2021205"/>
              <a:ext cx="548640" cy="2743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18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additive="base">
                                        <p:cTn id="21" dur="500" fill="hold"/>
                                        <p:tgtEl>
                                          <p:spTgt spid="54"/>
                                        </p:tgtEl>
                                        <p:attrNameLst>
                                          <p:attrName>ppt_x</p:attrName>
                                        </p:attrNameLst>
                                      </p:cBhvr>
                                      <p:tavLst>
                                        <p:tav tm="0">
                                          <p:val>
                                            <p:strVal val="#ppt_x"/>
                                          </p:val>
                                        </p:tav>
                                        <p:tav tm="100000">
                                          <p:val>
                                            <p:strVal val="#ppt_x"/>
                                          </p:val>
                                        </p:tav>
                                      </p:tavLst>
                                    </p:anim>
                                    <p:anim calcmode="lin" valueType="num">
                                      <p:cBhvr additive="base">
                                        <p:cTn id="2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
        <p:nvSpPr>
          <p:cNvPr id="23" name="Rectangle 22">
            <a:extLst>
              <a:ext uri="{FF2B5EF4-FFF2-40B4-BE49-F238E27FC236}">
                <a16:creationId xmlns=""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a:t>
            </a:r>
            <a:r>
              <a:rPr lang="en-US" sz="2800" dirty="0" smtClean="0"/>
              <a:t>CO2 weighted by mass </a:t>
            </a:r>
            <a:r>
              <a:rPr lang="en-US" sz="2800" dirty="0"/>
              <a:t>production between </a:t>
            </a:r>
            <a:r>
              <a:rPr lang="en-US" sz="2800" dirty="0" smtClean="0"/>
              <a:t>strain.</a:t>
            </a:r>
            <a:endParaRPr lang="en-US" sz="2800" dirty="0"/>
          </a:p>
          <a:p>
            <a:r>
              <a:rPr lang="en-US" sz="2800" dirty="0"/>
              <a:t>No significant difference in CO2 </a:t>
            </a:r>
            <a:r>
              <a:rPr lang="en-US" sz="2800" dirty="0" smtClean="0"/>
              <a:t>production weighted by mass </a:t>
            </a:r>
            <a:r>
              <a:rPr lang="en-US" sz="2800" dirty="0"/>
              <a:t>between </a:t>
            </a:r>
            <a:r>
              <a:rPr lang="en-US" sz="2800" dirty="0" smtClean="0"/>
              <a:t>treatments.</a:t>
            </a:r>
            <a:endParaRPr lang="en-US" sz="2800" dirty="0"/>
          </a:p>
        </p:txBody>
      </p:sp>
      <p:sp>
        <p:nvSpPr>
          <p:cNvPr id="18" name="Rectangle 17">
            <a:extLst>
              <a:ext uri="{FF2B5EF4-FFF2-40B4-BE49-F238E27FC236}">
                <a16:creationId xmlns=""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smtClean="0"/>
              <a:t>Diapause</a:t>
            </a:r>
            <a:endParaRPr lang="en-US" dirty="0"/>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smtClean="0"/>
              <a:t>Non Diapause</a:t>
            </a:r>
            <a:endParaRPr lang="en-US" dirty="0"/>
          </a:p>
        </p:txBody>
      </p:sp>
    </p:spTree>
    <p:extLst>
      <p:ext uri="{BB962C8B-B14F-4D97-AF65-F5344CB8AC3E}">
        <p14:creationId xmlns:p14="http://schemas.microsoft.com/office/powerpoint/2010/main" val="5329472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Tree>
    <p:extLst>
      <p:ext uri="{BB962C8B-B14F-4D97-AF65-F5344CB8AC3E}">
        <p14:creationId xmlns:p14="http://schemas.microsoft.com/office/powerpoint/2010/main" val="13701440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a:t>
            </a:r>
            <a:r>
              <a:rPr lang="en-US" sz="2800" dirty="0" smtClean="0"/>
              <a:t>strain.</a:t>
            </a:r>
            <a:endParaRPr lang="en-US" sz="2800" dirty="0"/>
          </a:p>
          <a:p>
            <a:r>
              <a:rPr lang="en-US" sz="2800" dirty="0"/>
              <a:t>No significant difference in CO2 production between </a:t>
            </a:r>
            <a:r>
              <a:rPr lang="en-US" sz="2800" dirty="0" smtClean="0"/>
              <a:t>treatments.</a:t>
            </a:r>
            <a:endParaRPr lang="en-US" sz="2800" dirty="0"/>
          </a:p>
        </p:txBody>
      </p:sp>
    </p:spTree>
    <p:extLst>
      <p:ext uri="{BB962C8B-B14F-4D97-AF65-F5344CB8AC3E}">
        <p14:creationId xmlns:p14="http://schemas.microsoft.com/office/powerpoint/2010/main" val="5430612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smtClean="0"/>
              <a:t>Diapause</a:t>
            </a:r>
            <a:endParaRPr lang="en-US" dirty="0"/>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smtClean="0"/>
              <a:t>Non Diapause</a:t>
            </a:r>
            <a:endParaRPr lang="en-US" dirty="0"/>
          </a:p>
        </p:txBody>
      </p:sp>
    </p:spTree>
    <p:extLst>
      <p:ext uri="{BB962C8B-B14F-4D97-AF65-F5344CB8AC3E}">
        <p14:creationId xmlns:p14="http://schemas.microsoft.com/office/powerpoint/2010/main" val="4244079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smtClean="0"/>
              <a:t>Changes in Physiology</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smtClean="0"/>
              <a:t>ECB Larval Diapause</a:t>
            </a:r>
            <a:r>
              <a:rPr lang="en-US" sz="3200" dirty="0" smtClean="0"/>
              <a:t> </a:t>
            </a:r>
          </a:p>
          <a:p>
            <a:pPr marL="742950" lvl="1" indent="-285750">
              <a:buFont typeface="Arial" charset="0"/>
              <a:buChar char="•"/>
            </a:pPr>
            <a:r>
              <a:rPr lang="en-US" sz="3200" dirty="0" smtClean="0"/>
              <a:t>Diapause onset at end of ultimate larval instar</a:t>
            </a:r>
          </a:p>
          <a:p>
            <a:pPr marL="742950" lvl="1" indent="-285750">
              <a:buFont typeface="Arial" charset="0"/>
              <a:buChar char="•"/>
            </a:pPr>
            <a:r>
              <a:rPr lang="en-US" sz="3200" dirty="0" smtClean="0"/>
              <a:t>Feeding is terminated after diapause onset</a:t>
            </a:r>
          </a:p>
          <a:p>
            <a:pPr marL="742950" lvl="1" indent="-285750">
              <a:buFont typeface="Arial" charset="0"/>
              <a:buChar char="•"/>
            </a:pPr>
            <a:r>
              <a:rPr lang="en-US" sz="3200" b="1" u="sng" dirty="0" smtClean="0"/>
              <a:t>Two rounds of metamorphosis after diapause is terminated</a:t>
            </a:r>
            <a:endParaRPr lang="en-US" sz="3200" b="1" u="sng" dirty="0"/>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22770</TotalTime>
  <Words>2775</Words>
  <Application>Microsoft Macintosh PowerPoint</Application>
  <PresentationFormat>Widescreen</PresentationFormat>
  <Paragraphs>837</Paragraphs>
  <Slides>145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145</vt:i4>
      </vt:variant>
    </vt:vector>
  </HeadingPairs>
  <TitlesOfParts>
    <vt:vector size="150"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Diagnosing Larval Diapause</vt:lpstr>
      <vt:lpstr>PowerPoint Presentation</vt:lpstr>
      <vt:lpstr>Diagnosing Diapause with Metabolic Activity</vt:lpstr>
      <vt:lpstr>Prediction slide of respirometry outcome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Need another way to diagnose Diapause</vt:lpstr>
      <vt:lpstr>Diagnosing Diapause Using Wandering Period</vt:lpstr>
      <vt:lpstr>Diagnosing Diapause Using Wandering Period</vt:lpstr>
      <vt:lpstr>Does the wandering day differ in animals programmed for diapause?</vt:lpstr>
      <vt:lpstr>PowerPoint Presentation</vt:lpstr>
      <vt:lpstr>Does wandering day differ between strains programmed for diapause?</vt:lpstr>
      <vt:lpstr>PowerPoint Presentation</vt:lpstr>
      <vt:lpstr>Does wandering day differ between strains programmed for non diapause?</vt:lpstr>
      <vt:lpstr>PowerPoint Presentation</vt:lpstr>
      <vt:lpstr>Are Diapausing Animals Larger?</vt:lpstr>
      <vt:lpstr>PowerPoint Presentation</vt:lpstr>
      <vt:lpstr>Prediction slide of lean mass accumulation</vt:lpstr>
      <vt:lpstr>Animals programmed for longer diapause accumulate more lean mass</vt:lpstr>
      <vt:lpstr>PowerPoint Presentation</vt:lpstr>
      <vt:lpstr>Using strain to explain lean mass on day 1 in diapause treatment</vt:lpstr>
      <vt:lpstr>PowerPoint Presentation</vt:lpstr>
      <vt:lpstr>Prediction slide of depletion</vt:lpstr>
      <vt:lpstr>Diapause length affects lean mass depletion</vt:lpstr>
      <vt:lpstr>PowerPoint Presentation</vt:lpstr>
      <vt:lpstr>PowerPoint Presentation</vt:lpstr>
      <vt:lpstr>PowerPoint Presentation</vt:lpstr>
      <vt:lpstr>Return to lipid prediction</vt:lpstr>
      <vt:lpstr>PowerPoint Presentation</vt:lpstr>
      <vt:lpstr>Using photoperiod to explain lipid mass difference between treatments on Day 1</vt:lpstr>
      <vt:lpstr>PowerPoint Presentation</vt:lpstr>
      <vt:lpstr>PowerPoint Presentation</vt:lpstr>
      <vt:lpstr>PowerPoint Presentation</vt:lpstr>
      <vt:lpstr>PowerPoint Presentation</vt:lpstr>
      <vt:lpstr>Using Strain to Explain lipid mass on day 1</vt:lpstr>
      <vt:lpstr>Using strain to explain lipid mass on wandering day</vt:lpstr>
      <vt:lpstr>Prediction of depletion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Predict finding thresholds</vt:lpstr>
      <vt:lpstr>PowerPoint Presentation</vt:lpstr>
      <vt:lpstr>How nutrients could be depleted</vt:lpstr>
      <vt:lpstr>PowerPoint Presentation</vt:lpstr>
      <vt:lpstr>Predictions of outcome using </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500</cp:revision>
  <cp:lastPrinted>2018-10-05T00:21:54Z</cp:lastPrinted>
  <dcterms:modified xsi:type="dcterms:W3CDTF">2018-10-05T16:24:09Z</dcterms:modified>
</cp:coreProperties>
</file>